
<file path=[Content_Types].xml><?xml version="1.0" encoding="utf-8"?>
<Types xmlns="http://schemas.openxmlformats.org/package/2006/content-types">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67" r:id="rId4"/>
    <p:sldId id="258" r:id="rId5"/>
    <p:sldId id="268" r:id="rId6"/>
    <p:sldId id="259" r:id="rId7"/>
    <p:sldId id="260" r:id="rId8"/>
    <p:sldId id="261" r:id="rId9"/>
    <p:sldId id="264" r:id="rId10"/>
    <p:sldId id="262" r:id="rId11"/>
    <p:sldId id="263" r:id="rId12"/>
    <p:sldId id="265" r:id="rId13"/>
    <p:sldId id="269" r:id="rId14"/>
    <p:sldId id="266" r:id="rId15"/>
  </p:sldIdLst>
  <p:sldSz cx="9144000" cy="6858000" type="screen4x3"/>
  <p:notesSz cx="9144000" cy="68580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1" d="100"/>
          <a:sy n="101" d="100"/>
        </p:scale>
        <p:origin x="1308" y="102"/>
      </p:cViewPr>
      <p:guideLst>
        <p:guide orient="horz" pos="2880"/>
        <p:guide pos="216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685800" y="2125980"/>
            <a:ext cx="7772400" cy="1440180"/>
          </a:xfrm>
          <a:prstGeom prst="rect">
            <a:avLst/>
          </a:prstGeom>
        </p:spPr>
        <p:txBody>
          <a:bodyPr wrap="square" lIns="0" tIns="0" rIns="0" bIns="0">
            <a:spAutoFit/>
          </a:bodyPr>
          <a:lstStyle>
            <a:lvl1pPr>
              <a:defRPr sz="4000" b="1" i="0">
                <a:solidFill>
                  <a:srgbClr val="17375E"/>
                </a:solidFill>
                <a:latin typeface="Arial"/>
                <a:cs typeface="Arial"/>
              </a:defRPr>
            </a:lvl1pPr>
          </a:lstStyle>
          <a:p>
            <a:endParaRPr/>
          </a:p>
        </p:txBody>
      </p:sp>
      <p:sp>
        <p:nvSpPr>
          <p:cNvPr id="3" name="Holder 3"/>
          <p:cNvSpPr>
            <a:spLocks noGrp="1"/>
          </p:cNvSpPr>
          <p:nvPr>
            <p:ph type="subTitle" idx="4"/>
          </p:nvPr>
        </p:nvSpPr>
        <p:spPr>
          <a:xfrm>
            <a:off x="1371600" y="3840480"/>
            <a:ext cx="6400800" cy="1714500"/>
          </a:xfrm>
          <a:prstGeom prst="rect">
            <a:avLst/>
          </a:prstGeom>
        </p:spPr>
        <p:txBody>
          <a:bodyPr wrap="square" lIns="0" tIns="0" rIns="0" bIns="0">
            <a:spAutoFit/>
          </a:bodyPr>
          <a:lstStyle>
            <a:lvl1pPr>
              <a:defRPr sz="2400" b="0" i="0">
                <a:solidFill>
                  <a:srgbClr val="17375E"/>
                </a:solidFill>
                <a:latin typeface="Calibri"/>
                <a:cs typeface="Calibri"/>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3/3/2026</a:t>
            </a:fld>
            <a:endParaRPr lang="en-US" dirty="0"/>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000" b="1" i="0">
                <a:solidFill>
                  <a:srgbClr val="17375E"/>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sz="2400" b="0" i="0">
                <a:solidFill>
                  <a:srgbClr val="17375E"/>
                </a:solidFill>
                <a:latin typeface="Calibri"/>
                <a:cs typeface="Calibri"/>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3/3/2026</a:t>
            </a:fld>
            <a:endParaRPr lang="en-US" dirty="0"/>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000" b="1" i="0">
                <a:solidFill>
                  <a:srgbClr val="17375E"/>
                </a:solidFill>
                <a:latin typeface="Arial"/>
                <a:cs typeface="Arial"/>
              </a:defRPr>
            </a:lvl1pPr>
          </a:lstStyle>
          <a:p>
            <a:endParaRPr/>
          </a:p>
        </p:txBody>
      </p:sp>
      <p:sp>
        <p:nvSpPr>
          <p:cNvPr id="3" name="Holder 3"/>
          <p:cNvSpPr>
            <a:spLocks noGrp="1"/>
          </p:cNvSpPr>
          <p:nvPr>
            <p:ph sz="half" idx="2"/>
          </p:nvPr>
        </p:nvSpPr>
        <p:spPr>
          <a:xfrm>
            <a:off x="457200" y="1577340"/>
            <a:ext cx="397764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60" y="1577340"/>
            <a:ext cx="397764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3/3/2026</a:t>
            </a:fld>
            <a:endParaRPr lang="en-US" dirty="0"/>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000" b="1" i="0">
                <a:solidFill>
                  <a:srgbClr val="17375E"/>
                </a:solidFill>
                <a:latin typeface="Arial"/>
                <a:cs typeface="Arial"/>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3/3/2026</a:t>
            </a:fld>
            <a:endParaRPr lang="en-US" dirty="0"/>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2" cstate="print"/>
          <a:stretch>
            <a:fillRect/>
          </a:stretch>
        </p:blipFill>
        <p:spPr>
          <a:xfrm>
            <a:off x="0" y="6102096"/>
            <a:ext cx="9143999" cy="755902"/>
          </a:xfrm>
          <a:prstGeom prst="rect">
            <a:avLst/>
          </a:prstGeom>
        </p:spPr>
      </p:pic>
      <p:pic>
        <p:nvPicPr>
          <p:cNvPr id="17" name="bg object 17"/>
          <p:cNvPicPr/>
          <p:nvPr/>
        </p:nvPicPr>
        <p:blipFill>
          <a:blip r:embed="rId3" cstate="print"/>
          <a:stretch>
            <a:fillRect/>
          </a:stretch>
        </p:blipFill>
        <p:spPr>
          <a:xfrm>
            <a:off x="3315842" y="793876"/>
            <a:ext cx="2656332" cy="2657221"/>
          </a:xfrm>
          <a:prstGeom prst="rect">
            <a:avLst/>
          </a:prstGeom>
        </p:spPr>
      </p:pic>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3/3/2026</a:t>
            </a:fld>
            <a:endParaRPr lang="en-US" dirty="0"/>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7" cstate="print"/>
          <a:stretch>
            <a:fillRect/>
          </a:stretch>
        </p:blipFill>
        <p:spPr>
          <a:xfrm>
            <a:off x="0" y="0"/>
            <a:ext cx="9143999" cy="320040"/>
          </a:xfrm>
          <a:prstGeom prst="rect">
            <a:avLst/>
          </a:prstGeom>
        </p:spPr>
      </p:pic>
      <p:pic>
        <p:nvPicPr>
          <p:cNvPr id="17" name="bg object 17"/>
          <p:cNvPicPr/>
          <p:nvPr/>
        </p:nvPicPr>
        <p:blipFill>
          <a:blip r:embed="rId8" cstate="print"/>
          <a:stretch>
            <a:fillRect/>
          </a:stretch>
        </p:blipFill>
        <p:spPr>
          <a:xfrm>
            <a:off x="0" y="6102096"/>
            <a:ext cx="9143999" cy="755902"/>
          </a:xfrm>
          <a:prstGeom prst="rect">
            <a:avLst/>
          </a:prstGeom>
        </p:spPr>
      </p:pic>
      <p:sp>
        <p:nvSpPr>
          <p:cNvPr id="2" name="Holder 2"/>
          <p:cNvSpPr>
            <a:spLocks noGrp="1"/>
          </p:cNvSpPr>
          <p:nvPr>
            <p:ph type="title"/>
          </p:nvPr>
        </p:nvSpPr>
        <p:spPr>
          <a:xfrm>
            <a:off x="583247" y="340931"/>
            <a:ext cx="8187690" cy="838326"/>
          </a:xfrm>
          <a:prstGeom prst="rect">
            <a:avLst/>
          </a:prstGeom>
        </p:spPr>
        <p:txBody>
          <a:bodyPr wrap="square" lIns="0" tIns="0" rIns="0" bIns="0">
            <a:spAutoFit/>
          </a:bodyPr>
          <a:lstStyle>
            <a:lvl1pPr>
              <a:defRPr sz="4000" b="1" i="0">
                <a:solidFill>
                  <a:srgbClr val="17375E"/>
                </a:solidFill>
                <a:latin typeface="Arial"/>
                <a:cs typeface="Arial"/>
              </a:defRPr>
            </a:lvl1pPr>
          </a:lstStyle>
          <a:p>
            <a:endParaRPr/>
          </a:p>
        </p:txBody>
      </p:sp>
      <p:sp>
        <p:nvSpPr>
          <p:cNvPr id="3" name="Holder 3"/>
          <p:cNvSpPr>
            <a:spLocks noGrp="1"/>
          </p:cNvSpPr>
          <p:nvPr>
            <p:ph type="body" idx="1"/>
          </p:nvPr>
        </p:nvSpPr>
        <p:spPr>
          <a:xfrm>
            <a:off x="536257" y="1349755"/>
            <a:ext cx="7801609" cy="4116070"/>
          </a:xfrm>
          <a:prstGeom prst="rect">
            <a:avLst/>
          </a:prstGeom>
        </p:spPr>
        <p:txBody>
          <a:bodyPr wrap="square" lIns="0" tIns="0" rIns="0" bIns="0">
            <a:spAutoFit/>
          </a:bodyPr>
          <a:lstStyle>
            <a:lvl1pPr>
              <a:defRPr sz="2400" b="0" i="0">
                <a:solidFill>
                  <a:srgbClr val="17375E"/>
                </a:solidFill>
                <a:latin typeface="Calibri"/>
                <a:cs typeface="Calibri"/>
              </a:defRPr>
            </a:lvl1pPr>
          </a:lstStyle>
          <a:p>
            <a:endParaRPr/>
          </a:p>
        </p:txBody>
      </p:sp>
      <p:sp>
        <p:nvSpPr>
          <p:cNvPr id="4" name="Holder 4"/>
          <p:cNvSpPr>
            <a:spLocks noGrp="1"/>
          </p:cNvSpPr>
          <p:nvPr>
            <p:ph type="ftr" sz="quarter" idx="5"/>
          </p:nvPr>
        </p:nvSpPr>
        <p:spPr>
          <a:xfrm>
            <a:off x="3108960" y="6377940"/>
            <a:ext cx="2926080" cy="342900"/>
          </a:xfrm>
          <a:prstGeom prst="rect">
            <a:avLst/>
          </a:prstGeom>
        </p:spPr>
        <p:txBody>
          <a:bodyPr wrap="square" lIns="0" tIns="0" rIns="0" bIns="0">
            <a:spAutoFit/>
          </a:bodyPr>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a:xfrm>
            <a:off x="457200" y="6377940"/>
            <a:ext cx="210312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3/3/2026</a:t>
            </a:fld>
            <a:endParaRPr lang="en-US" dirty="0"/>
          </a:p>
        </p:txBody>
      </p:sp>
      <p:sp>
        <p:nvSpPr>
          <p:cNvPr id="6" name="Holder 6"/>
          <p:cNvSpPr>
            <a:spLocks noGrp="1"/>
          </p:cNvSpPr>
          <p:nvPr>
            <p:ph type="sldNum" sz="quarter" idx="7"/>
          </p:nvPr>
        </p:nvSpPr>
        <p:spPr>
          <a:xfrm>
            <a:off x="6583680" y="6377940"/>
            <a:ext cx="210312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0.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3.png"/><Relationship Id="rId1" Type="http://schemas.openxmlformats.org/officeDocument/2006/relationships/slideLayout" Target="../slideLayouts/slideLayout5.xml"/><Relationship Id="rId4" Type="http://schemas.openxmlformats.org/officeDocument/2006/relationships/hyperlink" Target="mailto:Mark.a.king@maine.gov" TargetMode="External"/></Relationships>
</file>

<file path=ppt/slides/_rels/slide2.xml.rels><?xml version="1.0" encoding="UTF-8" standalone="yes"?>
<Relationships xmlns="http://schemas.openxmlformats.org/package/2006/relationships"><Relationship Id="rId2" Type="http://schemas.openxmlformats.org/officeDocument/2006/relationships/hyperlink" Target="https://www.maine.gov/dep/sustainability/compost/grant.html"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hyperlink" Target="http://www.maine.gov/dep"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9.jpg"/><Relationship Id="rId1" Type="http://schemas.openxmlformats.org/officeDocument/2006/relationships/slideLayout" Target="../slideLayouts/slideLayout2.xml"/><Relationship Id="rId4" Type="http://schemas.openxmlformats.org/officeDocument/2006/relationships/hyperlink" Target="http://www.maine.gov/dep"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hyperlink" Target="http://www.maine.gov/dep"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www.maine.gov/dep" TargetMode="External"/><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gcc02.safelinks.protection.outlook.com/?url=https%3A%2F%2Fwww.maine.gov%2Fdafs%2Fbbm%2Fprocurementservices%2Fsites%2Fmaine.gov.dafs.bbm.procurementservices%2Ffiles%2Finline-files%2FVSS%2520Videos%2520Registration.mp4&amp;data=05%7C02%7CMark.A.King%40maine.gov%7C87f6fdc2f00240f4876a08de59e76fc3%7C413fa8ab207d4b629bcdea1a8f2f864e%7C0%7C0%7C639047047713994267%7CUnknown%7CTWFpbGZsb3d8eyJFbXB0eU1hcGkiOnRydWUsIlYiOiIwLjAuMDAwMCIsIlAiOiJXaW4zMiIsIkFOIjoiTWFpbCIsIldUIjoyfQ%3D%3D%7C0%7C%7C%7C&amp;sdata=6GbAIRiEjgst609k4iF8NEZZ5j04ek6tpQvVbArmG4Q%3D&amp;reserved=0" TargetMode="External"/><Relationship Id="rId2" Type="http://schemas.openxmlformats.org/officeDocument/2006/relationships/hyperlink" Target="https://gcc02.safelinks.protection.outlook.com/?url=https%3A%2F%2Fwww.maine.gov%2Fdafs%2Fbbm%2Fprocurementservices%2Fvendors%2Fvendor-self-service-system&amp;data=05%7C02%7CMark.A.King%40maine.gov%7C87f6fdc2f00240f4876a08de59e76fc3%7C413fa8ab207d4b629bcdea1a8f2f864e%7C0%7C0%7C639047047713973391%7CUnknown%7CTWFpbGZsb3d8eyJFbXB0eU1hcGkiOnRydWUsIlYiOiIwLjAuMDAwMCIsIlAiOiJXaW4zMiIsIkFOIjoiTWFpbCIsIldUIjoyfQ%3D%3D%7C0%7C%7C%7C&amp;sdata=S4tNau6aS8JRTwAcdpO9fgmE4knZyTQ3ErXBH8CJrkQ%3D&amp;reserved=0" TargetMode="External"/><Relationship Id="rId1" Type="http://schemas.openxmlformats.org/officeDocument/2006/relationships/slideLayout" Target="../slideLayouts/slideLayout2.xml"/><Relationship Id="rId4" Type="http://schemas.openxmlformats.org/officeDocument/2006/relationships/hyperlink" Target="https://gcc02.safelinks.protection.outlook.com/?url=https%3A%2F%2Fwww.youtube.com%2Fwatch%3Fv%3DN19EkipRAMs&amp;data=05%7C02%7CMark.A.King%40maine.gov%7C87f6fdc2f00240f4876a08de59e76fc3%7C413fa8ab207d4b629bcdea1a8f2f864e%7C0%7C0%7C639047047714013132%7CUnknown%7CTWFpbGZsb3d8eyJFbXB0eU1hcGkiOnRydWUsIlYiOiIwLjAuMDAwMCIsIlAiOiJXaW4zMiIsIkFOIjoiTWFpbCIsIldUIjoyfQ%3D%3D%7C0%7C%7C%7C&amp;sdata=QJZFN3zX1RFu2dhclVy3U5Ywv8UgCQNp02K2RcD01r0%3D&amp;reserved=0"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bject 7"/>
          <p:cNvSpPr txBox="1">
            <a:spLocks noGrp="1"/>
          </p:cNvSpPr>
          <p:nvPr>
            <p:ph type="title"/>
          </p:nvPr>
        </p:nvSpPr>
        <p:spPr>
          <a:xfrm>
            <a:off x="4038600" y="756496"/>
            <a:ext cx="4589780" cy="1120820"/>
          </a:xfrm>
          <a:prstGeom prst="rect">
            <a:avLst/>
          </a:prstGeom>
        </p:spPr>
        <p:txBody>
          <a:bodyPr vert="horz" wrap="square" lIns="0" tIns="12700" rIns="0" bIns="0" rtlCol="0">
            <a:spAutoFit/>
          </a:bodyPr>
          <a:lstStyle/>
          <a:p>
            <a:pPr marR="5080" algn="r">
              <a:lnSpc>
                <a:spcPct val="100000"/>
              </a:lnSpc>
              <a:spcBef>
                <a:spcPts val="100"/>
              </a:spcBef>
            </a:pPr>
            <a:r>
              <a:rPr sz="3600" b="0" spc="-10" dirty="0">
                <a:solidFill>
                  <a:schemeClr val="tx2"/>
                </a:solidFill>
                <a:latin typeface="Calibri"/>
                <a:cs typeface="Calibri"/>
              </a:rPr>
              <a:t>Maine’s</a:t>
            </a:r>
            <a:r>
              <a:rPr sz="3600" b="0" spc="-105" dirty="0">
                <a:solidFill>
                  <a:schemeClr val="tx2"/>
                </a:solidFill>
                <a:latin typeface="Calibri"/>
                <a:cs typeface="Calibri"/>
              </a:rPr>
              <a:t> </a:t>
            </a:r>
            <a:r>
              <a:rPr sz="3600" b="0" dirty="0">
                <a:solidFill>
                  <a:schemeClr val="tx2"/>
                </a:solidFill>
                <a:latin typeface="Calibri"/>
                <a:cs typeface="Calibri"/>
              </a:rPr>
              <a:t>Solid</a:t>
            </a:r>
            <a:r>
              <a:rPr sz="3600" b="0" spc="-90" dirty="0">
                <a:solidFill>
                  <a:schemeClr val="tx2"/>
                </a:solidFill>
                <a:latin typeface="Calibri"/>
                <a:cs typeface="Calibri"/>
              </a:rPr>
              <a:t> </a:t>
            </a:r>
            <a:r>
              <a:rPr sz="3600" b="0" spc="-10" dirty="0">
                <a:solidFill>
                  <a:schemeClr val="tx2"/>
                </a:solidFill>
                <a:latin typeface="Calibri"/>
                <a:cs typeface="Calibri"/>
              </a:rPr>
              <a:t>Waste</a:t>
            </a:r>
            <a:endParaRPr sz="3600" dirty="0">
              <a:solidFill>
                <a:schemeClr val="tx2"/>
              </a:solidFill>
              <a:latin typeface="Calibri"/>
              <a:cs typeface="Calibri"/>
            </a:endParaRPr>
          </a:p>
          <a:p>
            <a:pPr marR="6350" algn="r">
              <a:lnSpc>
                <a:spcPct val="100000"/>
              </a:lnSpc>
              <a:spcBef>
                <a:spcPts val="5"/>
              </a:spcBef>
            </a:pPr>
            <a:r>
              <a:rPr sz="3600" b="0" dirty="0">
                <a:solidFill>
                  <a:schemeClr val="tx2"/>
                </a:solidFill>
                <a:latin typeface="Calibri"/>
                <a:cs typeface="Calibri"/>
              </a:rPr>
              <a:t>Diversion</a:t>
            </a:r>
            <a:r>
              <a:rPr sz="3600" b="0" spc="-135" dirty="0">
                <a:solidFill>
                  <a:schemeClr val="tx2"/>
                </a:solidFill>
                <a:latin typeface="Calibri"/>
                <a:cs typeface="Calibri"/>
              </a:rPr>
              <a:t> </a:t>
            </a:r>
            <a:r>
              <a:rPr sz="3600" b="0" dirty="0">
                <a:solidFill>
                  <a:schemeClr val="tx2"/>
                </a:solidFill>
                <a:latin typeface="Calibri"/>
                <a:cs typeface="Calibri"/>
              </a:rPr>
              <a:t>Grant</a:t>
            </a:r>
            <a:r>
              <a:rPr sz="3600" b="0" spc="-145" dirty="0">
                <a:solidFill>
                  <a:schemeClr val="tx2"/>
                </a:solidFill>
                <a:latin typeface="Calibri"/>
                <a:cs typeface="Calibri"/>
              </a:rPr>
              <a:t> </a:t>
            </a:r>
            <a:r>
              <a:rPr sz="3600" b="0" spc="-10" dirty="0">
                <a:solidFill>
                  <a:schemeClr val="tx2"/>
                </a:solidFill>
                <a:latin typeface="Calibri"/>
                <a:cs typeface="Calibri"/>
              </a:rPr>
              <a:t>Program</a:t>
            </a:r>
            <a:endParaRPr sz="3600" dirty="0">
              <a:solidFill>
                <a:schemeClr val="tx2"/>
              </a:solidFill>
              <a:latin typeface="Calibri"/>
              <a:cs typeface="Calibri"/>
            </a:endParaRPr>
          </a:p>
        </p:txBody>
      </p:sp>
      <p:pic>
        <p:nvPicPr>
          <p:cNvPr id="2" name="object 2">
            <a:extLst>
              <a:ext uri="{C183D7F6-B498-43B3-948B-1728B52AA6E4}">
                <adec:decorative xmlns:adec="http://schemas.microsoft.com/office/drawing/2017/decorative" val="1"/>
              </a:ext>
            </a:extLst>
          </p:cNvPr>
          <p:cNvPicPr/>
          <p:nvPr/>
        </p:nvPicPr>
        <p:blipFill>
          <a:blip r:embed="rId2" cstate="print"/>
          <a:stretch>
            <a:fillRect/>
          </a:stretch>
        </p:blipFill>
        <p:spPr>
          <a:xfrm>
            <a:off x="838200" y="1557019"/>
            <a:ext cx="2555240" cy="2552699"/>
          </a:xfrm>
          <a:prstGeom prst="rect">
            <a:avLst/>
          </a:prstGeom>
        </p:spPr>
      </p:pic>
      <p:sp>
        <p:nvSpPr>
          <p:cNvPr id="8" name="object 8"/>
          <p:cNvSpPr txBox="1"/>
          <p:nvPr/>
        </p:nvSpPr>
        <p:spPr>
          <a:xfrm>
            <a:off x="4400550" y="4315523"/>
            <a:ext cx="4133850" cy="1041311"/>
          </a:xfrm>
          <a:prstGeom prst="rect">
            <a:avLst/>
          </a:prstGeom>
        </p:spPr>
        <p:txBody>
          <a:bodyPr vert="horz" wrap="square" lIns="0" tIns="12700" rIns="0" bIns="0" rtlCol="0">
            <a:spAutoFit/>
          </a:bodyPr>
          <a:lstStyle/>
          <a:p>
            <a:pPr marR="5080" algn="r">
              <a:lnSpc>
                <a:spcPct val="100000"/>
              </a:lnSpc>
              <a:spcBef>
                <a:spcPts val="100"/>
              </a:spcBef>
            </a:pPr>
            <a:r>
              <a:rPr sz="2200" dirty="0">
                <a:solidFill>
                  <a:schemeClr val="tx2"/>
                </a:solidFill>
                <a:latin typeface="Calibri"/>
                <a:cs typeface="Calibri"/>
              </a:rPr>
              <a:t>Mark</a:t>
            </a:r>
            <a:r>
              <a:rPr sz="2200" spc="-55" dirty="0">
                <a:solidFill>
                  <a:schemeClr val="tx2"/>
                </a:solidFill>
                <a:latin typeface="Calibri"/>
                <a:cs typeface="Calibri"/>
              </a:rPr>
              <a:t> </a:t>
            </a:r>
            <a:r>
              <a:rPr sz="2200" dirty="0">
                <a:solidFill>
                  <a:schemeClr val="tx2"/>
                </a:solidFill>
                <a:latin typeface="Calibri"/>
                <a:cs typeface="Calibri"/>
              </a:rPr>
              <a:t>King</a:t>
            </a:r>
            <a:endParaRPr lang="en-US" sz="2200" dirty="0">
              <a:solidFill>
                <a:schemeClr val="tx2"/>
              </a:solidFill>
              <a:latin typeface="Calibri"/>
              <a:cs typeface="Calibri"/>
            </a:endParaRPr>
          </a:p>
          <a:p>
            <a:pPr marR="5080" algn="r">
              <a:lnSpc>
                <a:spcPct val="100000"/>
              </a:lnSpc>
              <a:spcBef>
                <a:spcPts val="100"/>
              </a:spcBef>
            </a:pPr>
            <a:r>
              <a:rPr lang="en-US" sz="2200" dirty="0">
                <a:solidFill>
                  <a:schemeClr val="tx2"/>
                </a:solidFill>
                <a:latin typeface="Calibri"/>
                <a:cs typeface="Calibri"/>
              </a:rPr>
              <a:t>Organics Management Specialist</a:t>
            </a:r>
            <a:endParaRPr sz="2200" dirty="0">
              <a:solidFill>
                <a:schemeClr val="tx2"/>
              </a:solidFill>
              <a:latin typeface="Calibri"/>
              <a:cs typeface="Calibri"/>
            </a:endParaRPr>
          </a:p>
          <a:p>
            <a:pPr marR="7620" algn="r">
              <a:lnSpc>
                <a:spcPct val="100000"/>
              </a:lnSpc>
              <a:spcBef>
                <a:spcPts val="5"/>
              </a:spcBef>
            </a:pPr>
            <a:r>
              <a:rPr sz="2200" dirty="0">
                <a:solidFill>
                  <a:schemeClr val="tx2"/>
                </a:solidFill>
                <a:latin typeface="Calibri"/>
                <a:cs typeface="Calibri"/>
              </a:rPr>
              <a:t>Division</a:t>
            </a:r>
            <a:r>
              <a:rPr sz="2200" spc="-55" dirty="0">
                <a:solidFill>
                  <a:schemeClr val="tx2"/>
                </a:solidFill>
                <a:latin typeface="Calibri"/>
                <a:cs typeface="Calibri"/>
              </a:rPr>
              <a:t> </a:t>
            </a:r>
            <a:r>
              <a:rPr sz="2200" dirty="0">
                <a:solidFill>
                  <a:schemeClr val="tx2"/>
                </a:solidFill>
                <a:latin typeface="Calibri"/>
                <a:cs typeface="Calibri"/>
              </a:rPr>
              <a:t>of</a:t>
            </a:r>
            <a:r>
              <a:rPr sz="2200" spc="-20" dirty="0">
                <a:solidFill>
                  <a:schemeClr val="tx2"/>
                </a:solidFill>
                <a:latin typeface="Calibri"/>
                <a:cs typeface="Calibri"/>
              </a:rPr>
              <a:t> </a:t>
            </a:r>
            <a:r>
              <a:rPr sz="2200" dirty="0">
                <a:solidFill>
                  <a:schemeClr val="tx2"/>
                </a:solidFill>
                <a:latin typeface="Calibri"/>
                <a:cs typeface="Calibri"/>
              </a:rPr>
              <a:t>Materials</a:t>
            </a:r>
            <a:r>
              <a:rPr sz="2200" spc="-65" dirty="0">
                <a:solidFill>
                  <a:schemeClr val="tx2"/>
                </a:solidFill>
                <a:latin typeface="Calibri"/>
                <a:cs typeface="Calibri"/>
              </a:rPr>
              <a:t> </a:t>
            </a:r>
            <a:r>
              <a:rPr sz="2200" spc="-10" dirty="0">
                <a:solidFill>
                  <a:schemeClr val="tx2"/>
                </a:solidFill>
                <a:latin typeface="Calibri"/>
                <a:cs typeface="Calibri"/>
              </a:rPr>
              <a:t>Management</a:t>
            </a:r>
            <a:endParaRPr sz="2200" dirty="0">
              <a:solidFill>
                <a:schemeClr val="tx2"/>
              </a:solidFill>
              <a:latin typeface="Calibri"/>
              <a:cs typeface="Calibri"/>
            </a:endParaRPr>
          </a:p>
        </p:txBody>
      </p:sp>
      <p:pic>
        <p:nvPicPr>
          <p:cNvPr id="3" name="object 3" descr="Agency Title, &quot;Maine Department of Environmental Protection, Protecting Maine's Air, Land and Water&quot;."/>
          <p:cNvPicPr/>
          <p:nvPr/>
        </p:nvPicPr>
        <p:blipFill>
          <a:blip r:embed="rId3" cstate="print"/>
          <a:stretch>
            <a:fillRect/>
          </a:stretch>
        </p:blipFill>
        <p:spPr>
          <a:xfrm>
            <a:off x="0" y="6019800"/>
            <a:ext cx="9143999" cy="838197"/>
          </a:xfrm>
          <a:prstGeom prst="rect">
            <a:avLst/>
          </a:prstGeom>
        </p:spPr>
      </p:pic>
      <p:grpSp>
        <p:nvGrpSpPr>
          <p:cNvPr id="9" name="object 9">
            <a:extLst>
              <a:ext uri="{C183D7F6-B498-43B3-948B-1728B52AA6E4}">
                <adec:decorative xmlns:adec="http://schemas.microsoft.com/office/drawing/2017/decorative" val="1"/>
              </a:ext>
            </a:extLst>
          </p:cNvPr>
          <p:cNvGrpSpPr/>
          <p:nvPr/>
        </p:nvGrpSpPr>
        <p:grpSpPr>
          <a:xfrm>
            <a:off x="-12700" y="5930900"/>
            <a:ext cx="9169400" cy="929640"/>
            <a:chOff x="-12700" y="5930900"/>
            <a:chExt cx="9169400" cy="929640"/>
          </a:xfrm>
        </p:grpSpPr>
        <p:sp>
          <p:nvSpPr>
            <p:cNvPr id="10" name="object 10"/>
            <p:cNvSpPr/>
            <p:nvPr/>
          </p:nvSpPr>
          <p:spPr>
            <a:xfrm>
              <a:off x="0" y="5943600"/>
              <a:ext cx="9144000" cy="904240"/>
            </a:xfrm>
            <a:custGeom>
              <a:avLst/>
              <a:gdLst/>
              <a:ahLst/>
              <a:cxnLst/>
              <a:rect l="l" t="t" r="r" b="b"/>
              <a:pathLst>
                <a:path w="9144000" h="904240">
                  <a:moveTo>
                    <a:pt x="9144000" y="0"/>
                  </a:moveTo>
                  <a:lnTo>
                    <a:pt x="0" y="0"/>
                  </a:lnTo>
                  <a:lnTo>
                    <a:pt x="0" y="904240"/>
                  </a:lnTo>
                  <a:lnTo>
                    <a:pt x="9144000" y="904240"/>
                  </a:lnTo>
                  <a:lnTo>
                    <a:pt x="9144000" y="0"/>
                  </a:lnTo>
                  <a:close/>
                </a:path>
              </a:pathLst>
            </a:custGeom>
            <a:solidFill>
              <a:srgbClr val="17375E"/>
            </a:solidFill>
          </p:spPr>
          <p:txBody>
            <a:bodyPr wrap="square" lIns="0" tIns="0" rIns="0" bIns="0" rtlCol="0"/>
            <a:lstStyle/>
            <a:p>
              <a:endParaRPr dirty="0"/>
            </a:p>
          </p:txBody>
        </p:sp>
        <p:sp>
          <p:nvSpPr>
            <p:cNvPr id="11" name="object 11"/>
            <p:cNvSpPr/>
            <p:nvPr/>
          </p:nvSpPr>
          <p:spPr>
            <a:xfrm>
              <a:off x="0" y="5943600"/>
              <a:ext cx="9144000" cy="904240"/>
            </a:xfrm>
            <a:custGeom>
              <a:avLst/>
              <a:gdLst/>
              <a:ahLst/>
              <a:cxnLst/>
              <a:rect l="l" t="t" r="r" b="b"/>
              <a:pathLst>
                <a:path w="9144000" h="904240">
                  <a:moveTo>
                    <a:pt x="0" y="904240"/>
                  </a:moveTo>
                  <a:lnTo>
                    <a:pt x="9144000" y="904240"/>
                  </a:lnTo>
                  <a:lnTo>
                    <a:pt x="9144000" y="0"/>
                  </a:lnTo>
                  <a:lnTo>
                    <a:pt x="0" y="0"/>
                  </a:lnTo>
                  <a:lnTo>
                    <a:pt x="0" y="904240"/>
                  </a:lnTo>
                  <a:close/>
                </a:path>
              </a:pathLst>
            </a:custGeom>
            <a:ln w="25400">
              <a:solidFill>
                <a:srgbClr val="17375E"/>
              </a:solidFill>
            </a:ln>
          </p:spPr>
          <p:txBody>
            <a:bodyPr wrap="square" lIns="0" tIns="0" rIns="0" bIns="0" rtlCol="0"/>
            <a:lstStyle/>
            <a:p>
              <a:endParaRPr dirty="0"/>
            </a:p>
          </p:txBody>
        </p:sp>
      </p:grpSp>
      <p:sp>
        <p:nvSpPr>
          <p:cNvPr id="12" name="object 12"/>
          <p:cNvSpPr txBox="1"/>
          <p:nvPr/>
        </p:nvSpPr>
        <p:spPr>
          <a:xfrm>
            <a:off x="1424305" y="5951696"/>
            <a:ext cx="6311900" cy="803910"/>
          </a:xfrm>
          <a:prstGeom prst="rect">
            <a:avLst/>
          </a:prstGeom>
        </p:spPr>
        <p:txBody>
          <a:bodyPr vert="horz" wrap="square" lIns="0" tIns="150495" rIns="0" bIns="0" rtlCol="0">
            <a:spAutoFit/>
          </a:bodyPr>
          <a:lstStyle/>
          <a:p>
            <a:pPr algn="ctr">
              <a:lnSpc>
                <a:spcPct val="100000"/>
              </a:lnSpc>
              <a:spcBef>
                <a:spcPts val="1185"/>
              </a:spcBef>
            </a:pPr>
            <a:r>
              <a:rPr sz="1800" dirty="0">
                <a:solidFill>
                  <a:srgbClr val="FFFFFF"/>
                </a:solidFill>
                <a:latin typeface="Arial"/>
                <a:cs typeface="Arial"/>
              </a:rPr>
              <a:t>MAINE</a:t>
            </a:r>
            <a:r>
              <a:rPr sz="1800" spc="-5" dirty="0">
                <a:solidFill>
                  <a:srgbClr val="FFFFFF"/>
                </a:solidFill>
                <a:latin typeface="Arial"/>
                <a:cs typeface="Arial"/>
              </a:rPr>
              <a:t> </a:t>
            </a:r>
            <a:r>
              <a:rPr sz="1800" spc="-20" dirty="0">
                <a:solidFill>
                  <a:srgbClr val="FFFFFF"/>
                </a:solidFill>
                <a:latin typeface="Arial"/>
                <a:cs typeface="Arial"/>
              </a:rPr>
              <a:t>DEPARTMENT </a:t>
            </a:r>
            <a:r>
              <a:rPr sz="1800" dirty="0">
                <a:solidFill>
                  <a:srgbClr val="FFFFFF"/>
                </a:solidFill>
                <a:latin typeface="Arial"/>
                <a:cs typeface="Arial"/>
              </a:rPr>
              <a:t>OF</a:t>
            </a:r>
            <a:r>
              <a:rPr sz="1800" spc="-5" dirty="0">
                <a:solidFill>
                  <a:srgbClr val="FFFFFF"/>
                </a:solidFill>
                <a:latin typeface="Arial"/>
                <a:cs typeface="Arial"/>
              </a:rPr>
              <a:t> </a:t>
            </a:r>
            <a:r>
              <a:rPr sz="1800" spc="-20" dirty="0">
                <a:solidFill>
                  <a:srgbClr val="FFFFFF"/>
                </a:solidFill>
                <a:latin typeface="Arial"/>
                <a:cs typeface="Arial"/>
              </a:rPr>
              <a:t>ENVIRONMENTAL</a:t>
            </a:r>
            <a:r>
              <a:rPr sz="1800" spc="-60" dirty="0">
                <a:solidFill>
                  <a:srgbClr val="FFFFFF"/>
                </a:solidFill>
                <a:latin typeface="Arial"/>
                <a:cs typeface="Arial"/>
              </a:rPr>
              <a:t> </a:t>
            </a:r>
            <a:r>
              <a:rPr sz="1800" spc="-10" dirty="0">
                <a:solidFill>
                  <a:srgbClr val="FFFFFF"/>
                </a:solidFill>
                <a:latin typeface="Arial"/>
                <a:cs typeface="Arial"/>
              </a:rPr>
              <a:t>PROTECTION</a:t>
            </a:r>
            <a:endParaRPr sz="1800" dirty="0">
              <a:latin typeface="Arial"/>
              <a:cs typeface="Arial"/>
            </a:endParaRPr>
          </a:p>
          <a:p>
            <a:pPr marL="1270" algn="ctr">
              <a:lnSpc>
                <a:spcPct val="100000"/>
              </a:lnSpc>
              <a:spcBef>
                <a:spcPts val="960"/>
              </a:spcBef>
            </a:pPr>
            <a:r>
              <a:rPr sz="1600" i="1" dirty="0">
                <a:solidFill>
                  <a:srgbClr val="FFFFFF"/>
                </a:solidFill>
                <a:latin typeface="Arial"/>
                <a:cs typeface="Arial"/>
              </a:rPr>
              <a:t>Protecting</a:t>
            </a:r>
            <a:r>
              <a:rPr sz="1600" i="1" spc="-15" dirty="0">
                <a:solidFill>
                  <a:srgbClr val="FFFFFF"/>
                </a:solidFill>
                <a:latin typeface="Arial"/>
                <a:cs typeface="Arial"/>
              </a:rPr>
              <a:t> </a:t>
            </a:r>
            <a:r>
              <a:rPr sz="1600" i="1" spc="-10" dirty="0">
                <a:solidFill>
                  <a:srgbClr val="FFFFFF"/>
                </a:solidFill>
                <a:latin typeface="Arial"/>
                <a:cs typeface="Arial"/>
              </a:rPr>
              <a:t>Maine’s</a:t>
            </a:r>
            <a:r>
              <a:rPr sz="1600" i="1" spc="-70" dirty="0">
                <a:solidFill>
                  <a:srgbClr val="FFFFFF"/>
                </a:solidFill>
                <a:latin typeface="Arial"/>
                <a:cs typeface="Arial"/>
              </a:rPr>
              <a:t> </a:t>
            </a:r>
            <a:r>
              <a:rPr sz="1600" i="1" dirty="0">
                <a:solidFill>
                  <a:srgbClr val="FFFFFF"/>
                </a:solidFill>
                <a:latin typeface="Arial"/>
                <a:cs typeface="Arial"/>
              </a:rPr>
              <a:t>Air,</a:t>
            </a:r>
            <a:r>
              <a:rPr sz="1600" i="1" spc="-50" dirty="0">
                <a:solidFill>
                  <a:srgbClr val="FFFFFF"/>
                </a:solidFill>
                <a:latin typeface="Arial"/>
                <a:cs typeface="Arial"/>
              </a:rPr>
              <a:t> </a:t>
            </a:r>
            <a:r>
              <a:rPr sz="1600" i="1" dirty="0">
                <a:solidFill>
                  <a:srgbClr val="FFFFFF"/>
                </a:solidFill>
                <a:latin typeface="Arial"/>
                <a:cs typeface="Arial"/>
              </a:rPr>
              <a:t>Land</a:t>
            </a:r>
            <a:r>
              <a:rPr sz="1600" i="1" spc="-20" dirty="0">
                <a:solidFill>
                  <a:srgbClr val="FFFFFF"/>
                </a:solidFill>
                <a:latin typeface="Arial"/>
                <a:cs typeface="Arial"/>
              </a:rPr>
              <a:t> </a:t>
            </a:r>
            <a:r>
              <a:rPr sz="1600" i="1" dirty="0">
                <a:solidFill>
                  <a:srgbClr val="FFFFFF"/>
                </a:solidFill>
                <a:latin typeface="Arial"/>
                <a:cs typeface="Arial"/>
              </a:rPr>
              <a:t>and</a:t>
            </a:r>
            <a:r>
              <a:rPr sz="1600" i="1" spc="-40" dirty="0">
                <a:solidFill>
                  <a:srgbClr val="FFFFFF"/>
                </a:solidFill>
                <a:latin typeface="Arial"/>
                <a:cs typeface="Arial"/>
              </a:rPr>
              <a:t> </a:t>
            </a:r>
            <a:r>
              <a:rPr sz="1600" i="1" spc="-10" dirty="0">
                <a:solidFill>
                  <a:srgbClr val="FFFFFF"/>
                </a:solidFill>
                <a:latin typeface="Arial"/>
                <a:cs typeface="Arial"/>
              </a:rPr>
              <a:t>Water</a:t>
            </a:r>
            <a:endParaRPr sz="1600" dirty="0">
              <a:latin typeface="Arial"/>
              <a:cs typeface="Arial"/>
            </a:endParaRPr>
          </a:p>
        </p:txBody>
      </p:sp>
      <p:grpSp>
        <p:nvGrpSpPr>
          <p:cNvPr id="13" name="object 13">
            <a:extLst>
              <a:ext uri="{C183D7F6-B498-43B3-948B-1728B52AA6E4}">
                <adec:decorative xmlns:adec="http://schemas.microsoft.com/office/drawing/2017/decorative" val="1"/>
              </a:ext>
            </a:extLst>
          </p:cNvPr>
          <p:cNvGrpSpPr/>
          <p:nvPr/>
        </p:nvGrpSpPr>
        <p:grpSpPr>
          <a:xfrm>
            <a:off x="1137919" y="6393184"/>
            <a:ext cx="6878955" cy="109855"/>
            <a:chOff x="1137919" y="6393184"/>
            <a:chExt cx="6878955" cy="109855"/>
          </a:xfrm>
        </p:grpSpPr>
        <p:pic>
          <p:nvPicPr>
            <p:cNvPr id="14" name="object 14"/>
            <p:cNvPicPr/>
            <p:nvPr/>
          </p:nvPicPr>
          <p:blipFill>
            <a:blip r:embed="rId4" cstate="print"/>
            <a:stretch>
              <a:fillRect/>
            </a:stretch>
          </p:blipFill>
          <p:spPr>
            <a:xfrm>
              <a:off x="1137919" y="6393184"/>
              <a:ext cx="6878574" cy="109430"/>
            </a:xfrm>
            <a:prstGeom prst="rect">
              <a:avLst/>
            </a:prstGeom>
          </p:spPr>
        </p:pic>
        <p:sp>
          <p:nvSpPr>
            <p:cNvPr id="15" name="object 15"/>
            <p:cNvSpPr/>
            <p:nvPr/>
          </p:nvSpPr>
          <p:spPr>
            <a:xfrm>
              <a:off x="1181099" y="6428739"/>
              <a:ext cx="6781800" cy="0"/>
            </a:xfrm>
            <a:custGeom>
              <a:avLst/>
              <a:gdLst/>
              <a:ahLst/>
              <a:cxnLst/>
              <a:rect l="l" t="t" r="r" b="b"/>
              <a:pathLst>
                <a:path w="6781800">
                  <a:moveTo>
                    <a:pt x="0" y="0"/>
                  </a:moveTo>
                  <a:lnTo>
                    <a:pt x="6781800" y="0"/>
                  </a:lnTo>
                </a:path>
              </a:pathLst>
            </a:custGeom>
            <a:ln w="25400">
              <a:solidFill>
                <a:srgbClr val="7E7E7E"/>
              </a:solidFill>
            </a:ln>
          </p:spPr>
          <p:txBody>
            <a:bodyPr wrap="square" lIns="0" tIns="0" rIns="0" bIns="0" rtlCol="0"/>
            <a:lstStyle/>
            <a:p>
              <a:endParaRPr dirty="0"/>
            </a:p>
          </p:txBody>
        </p:sp>
      </p:gr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172085" rIns="0" bIns="0" rtlCol="0">
            <a:spAutoFit/>
          </a:bodyPr>
          <a:lstStyle/>
          <a:p>
            <a:pPr marL="12700">
              <a:lnSpc>
                <a:spcPct val="100000"/>
              </a:lnSpc>
              <a:spcBef>
                <a:spcPts val="100"/>
              </a:spcBef>
            </a:pPr>
            <a:r>
              <a:rPr sz="3600" dirty="0"/>
              <a:t>Can</a:t>
            </a:r>
            <a:r>
              <a:rPr sz="3600" spc="-15" dirty="0"/>
              <a:t> </a:t>
            </a:r>
            <a:r>
              <a:rPr sz="3600" dirty="0"/>
              <a:t>I</a:t>
            </a:r>
            <a:r>
              <a:rPr sz="3600" spc="-160" dirty="0"/>
              <a:t> </a:t>
            </a:r>
            <a:r>
              <a:rPr sz="3600" dirty="0"/>
              <a:t>Ask</a:t>
            </a:r>
            <a:r>
              <a:rPr sz="3600" spc="-15" dirty="0"/>
              <a:t> </a:t>
            </a:r>
            <a:r>
              <a:rPr sz="3600" dirty="0"/>
              <a:t>Questions</a:t>
            </a:r>
            <a:r>
              <a:rPr sz="3600" spc="-25" dirty="0"/>
              <a:t> </a:t>
            </a:r>
            <a:r>
              <a:rPr sz="3600" dirty="0"/>
              <a:t>During</a:t>
            </a:r>
            <a:r>
              <a:rPr sz="3600" spc="-15" dirty="0"/>
              <a:t> </a:t>
            </a:r>
            <a:r>
              <a:rPr sz="3600" dirty="0"/>
              <a:t>the</a:t>
            </a:r>
            <a:r>
              <a:rPr sz="3600" spc="-10" dirty="0"/>
              <a:t> </a:t>
            </a:r>
            <a:r>
              <a:rPr sz="3600" spc="-20" dirty="0"/>
              <a:t>RFP?</a:t>
            </a:r>
            <a:endParaRPr sz="3600" dirty="0"/>
          </a:p>
        </p:txBody>
      </p:sp>
      <p:pic>
        <p:nvPicPr>
          <p:cNvPr id="3" name="object 3" descr="Image of person thinking."/>
          <p:cNvPicPr/>
          <p:nvPr/>
        </p:nvPicPr>
        <p:blipFill>
          <a:blip r:embed="rId2" cstate="print"/>
          <a:stretch>
            <a:fillRect/>
          </a:stretch>
        </p:blipFill>
        <p:spPr>
          <a:xfrm>
            <a:off x="6172200" y="4039507"/>
            <a:ext cx="2504440" cy="1752600"/>
          </a:xfrm>
          <a:prstGeom prst="rect">
            <a:avLst/>
          </a:prstGeom>
        </p:spPr>
      </p:pic>
      <p:sp>
        <p:nvSpPr>
          <p:cNvPr id="4" name="object 4"/>
          <p:cNvSpPr txBox="1"/>
          <p:nvPr/>
        </p:nvSpPr>
        <p:spPr>
          <a:xfrm>
            <a:off x="532765" y="1384934"/>
            <a:ext cx="8317865" cy="2654573"/>
          </a:xfrm>
          <a:prstGeom prst="rect">
            <a:avLst/>
          </a:prstGeom>
        </p:spPr>
        <p:txBody>
          <a:bodyPr vert="horz" wrap="square" lIns="0" tIns="12700" rIns="0" bIns="0" rtlCol="0">
            <a:spAutoFit/>
          </a:bodyPr>
          <a:lstStyle/>
          <a:p>
            <a:pPr marL="354965" indent="-342265">
              <a:lnSpc>
                <a:spcPct val="100000"/>
              </a:lnSpc>
              <a:spcBef>
                <a:spcPts val="100"/>
              </a:spcBef>
              <a:buFont typeface="Arial"/>
              <a:buChar char="•"/>
              <a:tabLst>
                <a:tab pos="354965" algn="l"/>
              </a:tabLst>
            </a:pPr>
            <a:r>
              <a:rPr sz="2400" dirty="0">
                <a:solidFill>
                  <a:srgbClr val="17375E"/>
                </a:solidFill>
                <a:latin typeface="Calibri"/>
                <a:cs typeface="Calibri"/>
              </a:rPr>
              <a:t>Only</a:t>
            </a:r>
            <a:r>
              <a:rPr sz="2400" spc="-20" dirty="0">
                <a:solidFill>
                  <a:srgbClr val="17375E"/>
                </a:solidFill>
                <a:latin typeface="Calibri"/>
                <a:cs typeface="Calibri"/>
              </a:rPr>
              <a:t> </a:t>
            </a:r>
            <a:r>
              <a:rPr sz="2400" dirty="0">
                <a:solidFill>
                  <a:srgbClr val="17375E"/>
                </a:solidFill>
                <a:latin typeface="Calibri"/>
                <a:cs typeface="Calibri"/>
              </a:rPr>
              <a:t>through the</a:t>
            </a:r>
            <a:r>
              <a:rPr sz="2400" spc="-15" dirty="0">
                <a:solidFill>
                  <a:srgbClr val="17375E"/>
                </a:solidFill>
                <a:latin typeface="Calibri"/>
                <a:cs typeface="Calibri"/>
              </a:rPr>
              <a:t> </a:t>
            </a:r>
            <a:r>
              <a:rPr sz="2400" dirty="0">
                <a:solidFill>
                  <a:srgbClr val="17375E"/>
                </a:solidFill>
                <a:latin typeface="Calibri"/>
                <a:cs typeface="Calibri"/>
              </a:rPr>
              <a:t>proper</a:t>
            </a:r>
            <a:r>
              <a:rPr sz="2400" spc="-20" dirty="0">
                <a:solidFill>
                  <a:srgbClr val="17375E"/>
                </a:solidFill>
                <a:latin typeface="Calibri"/>
                <a:cs typeface="Calibri"/>
              </a:rPr>
              <a:t> </a:t>
            </a:r>
            <a:r>
              <a:rPr sz="2400" dirty="0">
                <a:solidFill>
                  <a:srgbClr val="17375E"/>
                </a:solidFill>
                <a:latin typeface="Calibri"/>
                <a:cs typeface="Calibri"/>
              </a:rPr>
              <a:t>channel,</a:t>
            </a:r>
            <a:r>
              <a:rPr sz="2400" spc="-15" dirty="0">
                <a:solidFill>
                  <a:srgbClr val="17375E"/>
                </a:solidFill>
                <a:latin typeface="Calibri"/>
                <a:cs typeface="Calibri"/>
              </a:rPr>
              <a:t> </a:t>
            </a:r>
            <a:r>
              <a:rPr sz="2400" dirty="0">
                <a:solidFill>
                  <a:srgbClr val="17375E"/>
                </a:solidFill>
                <a:latin typeface="Calibri"/>
                <a:cs typeface="Calibri"/>
              </a:rPr>
              <a:t>which</a:t>
            </a:r>
            <a:r>
              <a:rPr sz="2400" spc="-35" dirty="0">
                <a:solidFill>
                  <a:srgbClr val="17375E"/>
                </a:solidFill>
                <a:latin typeface="Calibri"/>
                <a:cs typeface="Calibri"/>
              </a:rPr>
              <a:t> </a:t>
            </a:r>
            <a:r>
              <a:rPr sz="2400" dirty="0">
                <a:solidFill>
                  <a:srgbClr val="17375E"/>
                </a:solidFill>
                <a:latin typeface="Calibri"/>
                <a:cs typeface="Calibri"/>
              </a:rPr>
              <a:t>is</a:t>
            </a:r>
            <a:r>
              <a:rPr sz="2400" spc="-85" dirty="0">
                <a:solidFill>
                  <a:srgbClr val="17375E"/>
                </a:solidFill>
                <a:latin typeface="Calibri"/>
                <a:cs typeface="Calibri"/>
              </a:rPr>
              <a:t> </a:t>
            </a:r>
            <a:r>
              <a:rPr sz="2400" b="1" dirty="0">
                <a:solidFill>
                  <a:srgbClr val="17375E"/>
                </a:solidFill>
                <a:latin typeface="Calibri"/>
                <a:cs typeface="Calibri"/>
              </a:rPr>
              <a:t>NOT</a:t>
            </a:r>
            <a:r>
              <a:rPr sz="2400" b="1" spc="-5" dirty="0">
                <a:solidFill>
                  <a:srgbClr val="17375E"/>
                </a:solidFill>
                <a:latin typeface="Calibri"/>
                <a:cs typeface="Calibri"/>
              </a:rPr>
              <a:t> </a:t>
            </a:r>
            <a:r>
              <a:rPr sz="2400" dirty="0">
                <a:solidFill>
                  <a:srgbClr val="17375E"/>
                </a:solidFill>
                <a:latin typeface="Calibri"/>
                <a:cs typeface="Calibri"/>
              </a:rPr>
              <a:t>an</a:t>
            </a:r>
            <a:r>
              <a:rPr sz="2400" spc="-20" dirty="0">
                <a:solidFill>
                  <a:srgbClr val="17375E"/>
                </a:solidFill>
                <a:latin typeface="Calibri"/>
                <a:cs typeface="Calibri"/>
              </a:rPr>
              <a:t> </a:t>
            </a:r>
            <a:r>
              <a:rPr sz="2400" dirty="0">
                <a:solidFill>
                  <a:srgbClr val="17375E"/>
                </a:solidFill>
                <a:latin typeface="Calibri"/>
                <a:cs typeface="Calibri"/>
              </a:rPr>
              <a:t>email</a:t>
            </a:r>
            <a:r>
              <a:rPr sz="2400" spc="-30" dirty="0">
                <a:solidFill>
                  <a:srgbClr val="17375E"/>
                </a:solidFill>
                <a:latin typeface="Calibri"/>
                <a:cs typeface="Calibri"/>
              </a:rPr>
              <a:t> </a:t>
            </a:r>
            <a:r>
              <a:rPr sz="2400" spc="-25" dirty="0">
                <a:solidFill>
                  <a:srgbClr val="17375E"/>
                </a:solidFill>
                <a:latin typeface="Calibri"/>
                <a:cs typeface="Calibri"/>
              </a:rPr>
              <a:t>or</a:t>
            </a:r>
            <a:endParaRPr sz="2400" dirty="0">
              <a:latin typeface="Calibri"/>
              <a:cs typeface="Calibri"/>
            </a:endParaRPr>
          </a:p>
          <a:p>
            <a:pPr marL="355600">
              <a:lnSpc>
                <a:spcPct val="100000"/>
              </a:lnSpc>
            </a:pPr>
            <a:r>
              <a:rPr sz="2400" dirty="0">
                <a:solidFill>
                  <a:srgbClr val="17375E"/>
                </a:solidFill>
                <a:latin typeface="Calibri"/>
                <a:cs typeface="Calibri"/>
              </a:rPr>
              <a:t>phone</a:t>
            </a:r>
            <a:r>
              <a:rPr sz="2400" spc="-35" dirty="0">
                <a:solidFill>
                  <a:srgbClr val="17375E"/>
                </a:solidFill>
                <a:latin typeface="Calibri"/>
                <a:cs typeface="Calibri"/>
              </a:rPr>
              <a:t> </a:t>
            </a:r>
            <a:r>
              <a:rPr sz="2400" dirty="0">
                <a:solidFill>
                  <a:srgbClr val="17375E"/>
                </a:solidFill>
                <a:latin typeface="Calibri"/>
                <a:cs typeface="Calibri"/>
              </a:rPr>
              <a:t>call</a:t>
            </a:r>
            <a:r>
              <a:rPr sz="2400" spc="-40" dirty="0">
                <a:solidFill>
                  <a:srgbClr val="17375E"/>
                </a:solidFill>
                <a:latin typeface="Calibri"/>
                <a:cs typeface="Calibri"/>
              </a:rPr>
              <a:t> </a:t>
            </a:r>
            <a:r>
              <a:rPr sz="2400" dirty="0">
                <a:solidFill>
                  <a:srgbClr val="17375E"/>
                </a:solidFill>
                <a:latin typeface="Calibri"/>
                <a:cs typeface="Calibri"/>
              </a:rPr>
              <a:t>to</a:t>
            </a:r>
            <a:r>
              <a:rPr sz="2400" spc="-30" dirty="0">
                <a:solidFill>
                  <a:srgbClr val="17375E"/>
                </a:solidFill>
                <a:latin typeface="Calibri"/>
                <a:cs typeface="Calibri"/>
              </a:rPr>
              <a:t> </a:t>
            </a:r>
            <a:r>
              <a:rPr sz="2400" dirty="0">
                <a:solidFill>
                  <a:srgbClr val="17375E"/>
                </a:solidFill>
                <a:latin typeface="Calibri"/>
                <a:cs typeface="Calibri"/>
              </a:rPr>
              <a:t>Department</a:t>
            </a:r>
            <a:r>
              <a:rPr sz="2400" spc="-30" dirty="0">
                <a:solidFill>
                  <a:srgbClr val="17375E"/>
                </a:solidFill>
                <a:latin typeface="Calibri"/>
                <a:cs typeface="Calibri"/>
              </a:rPr>
              <a:t> </a:t>
            </a:r>
            <a:r>
              <a:rPr sz="2400" dirty="0">
                <a:solidFill>
                  <a:srgbClr val="17375E"/>
                </a:solidFill>
                <a:latin typeface="Calibri"/>
                <a:cs typeface="Calibri"/>
              </a:rPr>
              <a:t>staff</a:t>
            </a:r>
            <a:r>
              <a:rPr sz="2400" spc="-40" dirty="0">
                <a:solidFill>
                  <a:srgbClr val="17375E"/>
                </a:solidFill>
                <a:latin typeface="Calibri"/>
                <a:cs typeface="Calibri"/>
              </a:rPr>
              <a:t> </a:t>
            </a:r>
            <a:r>
              <a:rPr sz="2400" dirty="0">
                <a:solidFill>
                  <a:srgbClr val="17375E"/>
                </a:solidFill>
                <a:latin typeface="Calibri"/>
                <a:cs typeface="Calibri"/>
              </a:rPr>
              <a:t>including</a:t>
            </a:r>
            <a:r>
              <a:rPr sz="2400" spc="-60" dirty="0">
                <a:solidFill>
                  <a:srgbClr val="17375E"/>
                </a:solidFill>
                <a:latin typeface="Calibri"/>
                <a:cs typeface="Calibri"/>
              </a:rPr>
              <a:t> </a:t>
            </a:r>
            <a:r>
              <a:rPr sz="2400" dirty="0">
                <a:solidFill>
                  <a:srgbClr val="17375E"/>
                </a:solidFill>
                <a:latin typeface="Calibri"/>
                <a:cs typeface="Calibri"/>
              </a:rPr>
              <a:t>the</a:t>
            </a:r>
            <a:r>
              <a:rPr sz="2400" spc="-20" dirty="0">
                <a:solidFill>
                  <a:srgbClr val="17375E"/>
                </a:solidFill>
                <a:latin typeface="Calibri"/>
                <a:cs typeface="Calibri"/>
              </a:rPr>
              <a:t> </a:t>
            </a:r>
            <a:r>
              <a:rPr sz="2400" dirty="0">
                <a:solidFill>
                  <a:srgbClr val="17375E"/>
                </a:solidFill>
                <a:latin typeface="Calibri"/>
                <a:cs typeface="Calibri"/>
              </a:rPr>
              <a:t>RFP</a:t>
            </a:r>
            <a:r>
              <a:rPr sz="2400" spc="-20" dirty="0">
                <a:solidFill>
                  <a:srgbClr val="17375E"/>
                </a:solidFill>
                <a:latin typeface="Calibri"/>
                <a:cs typeface="Calibri"/>
              </a:rPr>
              <a:t> </a:t>
            </a:r>
            <a:r>
              <a:rPr sz="2400" spc="-10" dirty="0">
                <a:solidFill>
                  <a:srgbClr val="17375E"/>
                </a:solidFill>
                <a:latin typeface="Calibri"/>
                <a:cs typeface="Calibri"/>
              </a:rPr>
              <a:t>Coordinator</a:t>
            </a:r>
            <a:endParaRPr sz="2400" dirty="0">
              <a:latin typeface="Calibri"/>
              <a:cs typeface="Calibri"/>
            </a:endParaRPr>
          </a:p>
          <a:p>
            <a:pPr marL="469900">
              <a:lnSpc>
                <a:spcPct val="100000"/>
              </a:lnSpc>
              <a:spcBef>
                <a:spcPts val="640"/>
              </a:spcBef>
              <a:tabLst>
                <a:tab pos="756920" algn="l"/>
              </a:tabLst>
            </a:pPr>
            <a:r>
              <a:rPr sz="2000" spc="-50" dirty="0">
                <a:solidFill>
                  <a:srgbClr val="17375E"/>
                </a:solidFill>
                <a:latin typeface="Arial"/>
                <a:cs typeface="Arial"/>
              </a:rPr>
              <a:t>–</a:t>
            </a:r>
            <a:r>
              <a:rPr sz="2000" dirty="0">
                <a:solidFill>
                  <a:srgbClr val="17375E"/>
                </a:solidFill>
                <a:latin typeface="Arial"/>
                <a:cs typeface="Arial"/>
              </a:rPr>
              <a:t>	</a:t>
            </a:r>
            <a:r>
              <a:rPr sz="2000" dirty="0">
                <a:solidFill>
                  <a:srgbClr val="17375E"/>
                </a:solidFill>
                <a:latin typeface="Calibri"/>
                <a:cs typeface="Calibri"/>
              </a:rPr>
              <a:t>Department</a:t>
            </a:r>
            <a:r>
              <a:rPr sz="2000" spc="-65" dirty="0">
                <a:solidFill>
                  <a:srgbClr val="17375E"/>
                </a:solidFill>
                <a:latin typeface="Calibri"/>
                <a:cs typeface="Calibri"/>
              </a:rPr>
              <a:t> </a:t>
            </a:r>
            <a:r>
              <a:rPr sz="2000" dirty="0">
                <a:solidFill>
                  <a:srgbClr val="17375E"/>
                </a:solidFill>
                <a:latin typeface="Calibri"/>
                <a:cs typeface="Calibri"/>
              </a:rPr>
              <a:t>staff</a:t>
            </a:r>
            <a:r>
              <a:rPr sz="2000" spc="5" dirty="0">
                <a:solidFill>
                  <a:srgbClr val="17375E"/>
                </a:solidFill>
                <a:latin typeface="Calibri"/>
                <a:cs typeface="Calibri"/>
              </a:rPr>
              <a:t> </a:t>
            </a:r>
            <a:r>
              <a:rPr sz="2000" dirty="0">
                <a:solidFill>
                  <a:srgbClr val="17375E"/>
                </a:solidFill>
                <a:latin typeface="Calibri"/>
                <a:cs typeface="Calibri"/>
              </a:rPr>
              <a:t>including</a:t>
            </a:r>
            <a:r>
              <a:rPr sz="2000" spc="-35" dirty="0">
                <a:solidFill>
                  <a:srgbClr val="17375E"/>
                </a:solidFill>
                <a:latin typeface="Calibri"/>
                <a:cs typeface="Calibri"/>
              </a:rPr>
              <a:t> </a:t>
            </a:r>
            <a:r>
              <a:rPr sz="2000" dirty="0">
                <a:solidFill>
                  <a:srgbClr val="17375E"/>
                </a:solidFill>
                <a:latin typeface="Calibri"/>
                <a:cs typeface="Calibri"/>
              </a:rPr>
              <a:t>the</a:t>
            </a:r>
            <a:r>
              <a:rPr sz="2000" spc="-15" dirty="0">
                <a:solidFill>
                  <a:srgbClr val="17375E"/>
                </a:solidFill>
                <a:latin typeface="Calibri"/>
                <a:cs typeface="Calibri"/>
              </a:rPr>
              <a:t> </a:t>
            </a:r>
            <a:r>
              <a:rPr sz="2000" dirty="0">
                <a:solidFill>
                  <a:srgbClr val="17375E"/>
                </a:solidFill>
                <a:latin typeface="Calibri"/>
                <a:cs typeface="Calibri"/>
              </a:rPr>
              <a:t>RFP </a:t>
            </a:r>
            <a:r>
              <a:rPr sz="2000" spc="-10" dirty="0">
                <a:solidFill>
                  <a:srgbClr val="17375E"/>
                </a:solidFill>
                <a:latin typeface="Calibri"/>
                <a:cs typeface="Calibri"/>
              </a:rPr>
              <a:t>Coordinator</a:t>
            </a:r>
            <a:r>
              <a:rPr sz="2000" spc="-70" dirty="0">
                <a:solidFill>
                  <a:srgbClr val="17375E"/>
                </a:solidFill>
                <a:latin typeface="Calibri"/>
                <a:cs typeface="Calibri"/>
              </a:rPr>
              <a:t> </a:t>
            </a:r>
            <a:r>
              <a:rPr sz="2000" dirty="0">
                <a:solidFill>
                  <a:srgbClr val="17375E"/>
                </a:solidFill>
                <a:latin typeface="Calibri"/>
                <a:cs typeface="Calibri"/>
              </a:rPr>
              <a:t>may</a:t>
            </a:r>
            <a:r>
              <a:rPr sz="2000" spc="-5" dirty="0">
                <a:solidFill>
                  <a:srgbClr val="17375E"/>
                </a:solidFill>
                <a:latin typeface="Calibri"/>
                <a:cs typeface="Calibri"/>
              </a:rPr>
              <a:t> </a:t>
            </a:r>
            <a:r>
              <a:rPr sz="2000" dirty="0">
                <a:solidFill>
                  <a:srgbClr val="17375E"/>
                </a:solidFill>
                <a:latin typeface="Calibri"/>
                <a:cs typeface="Calibri"/>
              </a:rPr>
              <a:t>not</a:t>
            </a:r>
            <a:r>
              <a:rPr sz="2000" spc="-25" dirty="0">
                <a:solidFill>
                  <a:srgbClr val="17375E"/>
                </a:solidFill>
                <a:latin typeface="Calibri"/>
                <a:cs typeface="Calibri"/>
              </a:rPr>
              <a:t> </a:t>
            </a:r>
            <a:r>
              <a:rPr sz="2000" spc="-10" dirty="0">
                <a:solidFill>
                  <a:srgbClr val="17375E"/>
                </a:solidFill>
                <a:latin typeface="Calibri"/>
                <a:cs typeface="Calibri"/>
              </a:rPr>
              <a:t>answer</a:t>
            </a:r>
            <a:endParaRPr sz="2000" dirty="0">
              <a:latin typeface="Calibri"/>
              <a:cs typeface="Calibri"/>
            </a:endParaRPr>
          </a:p>
          <a:p>
            <a:pPr marL="756920">
              <a:lnSpc>
                <a:spcPct val="100000"/>
              </a:lnSpc>
            </a:pPr>
            <a:r>
              <a:rPr sz="2000" dirty="0">
                <a:solidFill>
                  <a:srgbClr val="17375E"/>
                </a:solidFill>
                <a:latin typeface="Calibri"/>
                <a:cs typeface="Calibri"/>
              </a:rPr>
              <a:t>questions</a:t>
            </a:r>
            <a:r>
              <a:rPr sz="2000" spc="-40" dirty="0">
                <a:solidFill>
                  <a:srgbClr val="17375E"/>
                </a:solidFill>
                <a:latin typeface="Calibri"/>
                <a:cs typeface="Calibri"/>
              </a:rPr>
              <a:t> </a:t>
            </a:r>
            <a:r>
              <a:rPr sz="2000" dirty="0">
                <a:solidFill>
                  <a:srgbClr val="17375E"/>
                </a:solidFill>
                <a:latin typeface="Calibri"/>
                <a:cs typeface="Calibri"/>
              </a:rPr>
              <a:t>or</a:t>
            </a:r>
            <a:r>
              <a:rPr sz="2000" spc="-5" dirty="0">
                <a:solidFill>
                  <a:srgbClr val="17375E"/>
                </a:solidFill>
                <a:latin typeface="Calibri"/>
                <a:cs typeface="Calibri"/>
              </a:rPr>
              <a:t> </a:t>
            </a:r>
            <a:r>
              <a:rPr sz="2000" dirty="0">
                <a:solidFill>
                  <a:srgbClr val="17375E"/>
                </a:solidFill>
                <a:latin typeface="Calibri"/>
                <a:cs typeface="Calibri"/>
              </a:rPr>
              <a:t>otherwise</a:t>
            </a:r>
            <a:r>
              <a:rPr sz="2000" spc="-15" dirty="0">
                <a:solidFill>
                  <a:srgbClr val="17375E"/>
                </a:solidFill>
                <a:latin typeface="Calibri"/>
                <a:cs typeface="Calibri"/>
              </a:rPr>
              <a:t> </a:t>
            </a:r>
            <a:r>
              <a:rPr sz="2000" dirty="0">
                <a:solidFill>
                  <a:srgbClr val="17375E"/>
                </a:solidFill>
                <a:latin typeface="Calibri"/>
                <a:cs typeface="Calibri"/>
              </a:rPr>
              <a:t>discuss the</a:t>
            </a:r>
            <a:r>
              <a:rPr sz="2000" spc="-5" dirty="0">
                <a:solidFill>
                  <a:srgbClr val="17375E"/>
                </a:solidFill>
                <a:latin typeface="Calibri"/>
                <a:cs typeface="Calibri"/>
              </a:rPr>
              <a:t> </a:t>
            </a:r>
            <a:r>
              <a:rPr sz="2000" dirty="0">
                <a:solidFill>
                  <a:srgbClr val="17375E"/>
                </a:solidFill>
                <a:latin typeface="Calibri"/>
                <a:cs typeface="Calibri"/>
              </a:rPr>
              <a:t>RFP</a:t>
            </a:r>
            <a:r>
              <a:rPr sz="2000" spc="10" dirty="0">
                <a:solidFill>
                  <a:srgbClr val="17375E"/>
                </a:solidFill>
                <a:latin typeface="Calibri"/>
                <a:cs typeface="Calibri"/>
              </a:rPr>
              <a:t> </a:t>
            </a:r>
            <a:r>
              <a:rPr sz="2000" dirty="0">
                <a:solidFill>
                  <a:srgbClr val="17375E"/>
                </a:solidFill>
                <a:latin typeface="Calibri"/>
                <a:cs typeface="Calibri"/>
              </a:rPr>
              <a:t>during</a:t>
            </a:r>
            <a:r>
              <a:rPr sz="2000" spc="-35" dirty="0">
                <a:solidFill>
                  <a:srgbClr val="17375E"/>
                </a:solidFill>
                <a:latin typeface="Calibri"/>
                <a:cs typeface="Calibri"/>
              </a:rPr>
              <a:t> </a:t>
            </a:r>
            <a:r>
              <a:rPr sz="2000" dirty="0">
                <a:solidFill>
                  <a:srgbClr val="17375E"/>
                </a:solidFill>
                <a:latin typeface="Calibri"/>
                <a:cs typeface="Calibri"/>
              </a:rPr>
              <a:t>the</a:t>
            </a:r>
            <a:r>
              <a:rPr sz="2000" spc="-30" dirty="0">
                <a:solidFill>
                  <a:srgbClr val="17375E"/>
                </a:solidFill>
                <a:latin typeface="Calibri"/>
                <a:cs typeface="Calibri"/>
              </a:rPr>
              <a:t> </a:t>
            </a:r>
            <a:r>
              <a:rPr sz="2000" dirty="0">
                <a:solidFill>
                  <a:srgbClr val="17375E"/>
                </a:solidFill>
                <a:latin typeface="Calibri"/>
                <a:cs typeface="Calibri"/>
              </a:rPr>
              <a:t>open</a:t>
            </a:r>
            <a:r>
              <a:rPr sz="2000" spc="-20" dirty="0">
                <a:solidFill>
                  <a:srgbClr val="17375E"/>
                </a:solidFill>
                <a:latin typeface="Calibri"/>
                <a:cs typeface="Calibri"/>
              </a:rPr>
              <a:t> </a:t>
            </a:r>
            <a:r>
              <a:rPr sz="2000" spc="-25" dirty="0">
                <a:solidFill>
                  <a:srgbClr val="17375E"/>
                </a:solidFill>
                <a:latin typeface="Calibri"/>
                <a:cs typeface="Calibri"/>
              </a:rPr>
              <a:t>RFP</a:t>
            </a:r>
            <a:endParaRPr sz="2000" dirty="0">
              <a:latin typeface="Calibri"/>
              <a:cs typeface="Calibri"/>
            </a:endParaRPr>
          </a:p>
          <a:p>
            <a:pPr marL="358775" indent="-342900">
              <a:lnSpc>
                <a:spcPct val="100000"/>
              </a:lnSpc>
              <a:spcBef>
                <a:spcPts val="805"/>
              </a:spcBef>
              <a:buFont typeface="Arial"/>
              <a:buChar char="•"/>
              <a:tabLst>
                <a:tab pos="358775" algn="l"/>
              </a:tabLst>
            </a:pPr>
            <a:r>
              <a:rPr sz="2400" dirty="0">
                <a:solidFill>
                  <a:srgbClr val="17375E"/>
                </a:solidFill>
                <a:latin typeface="Calibri"/>
                <a:cs typeface="Calibri"/>
              </a:rPr>
              <a:t>Questions</a:t>
            </a:r>
            <a:r>
              <a:rPr sz="2400" spc="-50" dirty="0">
                <a:solidFill>
                  <a:srgbClr val="17375E"/>
                </a:solidFill>
                <a:latin typeface="Calibri"/>
                <a:cs typeface="Calibri"/>
              </a:rPr>
              <a:t> </a:t>
            </a:r>
            <a:r>
              <a:rPr sz="2400" dirty="0">
                <a:solidFill>
                  <a:srgbClr val="17375E"/>
                </a:solidFill>
                <a:latin typeface="Calibri"/>
                <a:cs typeface="Calibri"/>
              </a:rPr>
              <a:t>MUST</a:t>
            </a:r>
            <a:r>
              <a:rPr sz="2400" spc="-40" dirty="0">
                <a:solidFill>
                  <a:srgbClr val="17375E"/>
                </a:solidFill>
                <a:latin typeface="Calibri"/>
                <a:cs typeface="Calibri"/>
              </a:rPr>
              <a:t> </a:t>
            </a:r>
            <a:r>
              <a:rPr sz="2400" dirty="0">
                <a:solidFill>
                  <a:srgbClr val="17375E"/>
                </a:solidFill>
                <a:latin typeface="Calibri"/>
                <a:cs typeface="Calibri"/>
              </a:rPr>
              <a:t>be</a:t>
            </a:r>
            <a:r>
              <a:rPr sz="2400" spc="-25" dirty="0">
                <a:solidFill>
                  <a:srgbClr val="17375E"/>
                </a:solidFill>
                <a:latin typeface="Calibri"/>
                <a:cs typeface="Calibri"/>
              </a:rPr>
              <a:t> </a:t>
            </a:r>
            <a:r>
              <a:rPr sz="2400" dirty="0">
                <a:solidFill>
                  <a:srgbClr val="17375E"/>
                </a:solidFill>
                <a:latin typeface="Calibri"/>
                <a:cs typeface="Calibri"/>
              </a:rPr>
              <a:t>submitted</a:t>
            </a:r>
            <a:r>
              <a:rPr sz="2400" spc="-45" dirty="0">
                <a:solidFill>
                  <a:srgbClr val="17375E"/>
                </a:solidFill>
                <a:latin typeface="Calibri"/>
                <a:cs typeface="Calibri"/>
              </a:rPr>
              <a:t> </a:t>
            </a:r>
            <a:r>
              <a:rPr sz="2400" dirty="0">
                <a:solidFill>
                  <a:srgbClr val="17375E"/>
                </a:solidFill>
                <a:latin typeface="Calibri"/>
                <a:cs typeface="Calibri"/>
              </a:rPr>
              <a:t>in</a:t>
            </a:r>
            <a:r>
              <a:rPr sz="2400" spc="-30" dirty="0">
                <a:solidFill>
                  <a:srgbClr val="17375E"/>
                </a:solidFill>
                <a:latin typeface="Calibri"/>
                <a:cs typeface="Calibri"/>
              </a:rPr>
              <a:t> </a:t>
            </a:r>
            <a:r>
              <a:rPr sz="2400" spc="-10" dirty="0">
                <a:solidFill>
                  <a:srgbClr val="17375E"/>
                </a:solidFill>
                <a:latin typeface="Calibri"/>
                <a:cs typeface="Calibri"/>
              </a:rPr>
              <a:t>writing</a:t>
            </a:r>
            <a:endParaRPr sz="2400" dirty="0">
              <a:latin typeface="Calibri"/>
              <a:cs typeface="Calibri"/>
            </a:endParaRPr>
          </a:p>
          <a:p>
            <a:pPr marL="358775">
              <a:lnSpc>
                <a:spcPct val="100000"/>
              </a:lnSpc>
            </a:pPr>
            <a:r>
              <a:rPr sz="2400" dirty="0">
                <a:solidFill>
                  <a:srgbClr val="17375E"/>
                </a:solidFill>
                <a:latin typeface="Calibri"/>
                <a:cs typeface="Calibri"/>
              </a:rPr>
              <a:t>following</a:t>
            </a:r>
            <a:r>
              <a:rPr sz="2400" spc="-60" dirty="0">
                <a:solidFill>
                  <a:srgbClr val="17375E"/>
                </a:solidFill>
                <a:latin typeface="Calibri"/>
                <a:cs typeface="Calibri"/>
              </a:rPr>
              <a:t> </a:t>
            </a:r>
            <a:r>
              <a:rPr sz="2400" dirty="0">
                <a:solidFill>
                  <a:srgbClr val="17375E"/>
                </a:solidFill>
                <a:latin typeface="Calibri"/>
                <a:cs typeface="Calibri"/>
              </a:rPr>
              <a:t>all</a:t>
            </a:r>
            <a:r>
              <a:rPr sz="2400" spc="-45" dirty="0">
                <a:solidFill>
                  <a:srgbClr val="17375E"/>
                </a:solidFill>
                <a:latin typeface="Calibri"/>
                <a:cs typeface="Calibri"/>
              </a:rPr>
              <a:t> </a:t>
            </a:r>
            <a:r>
              <a:rPr sz="2400" dirty="0">
                <a:solidFill>
                  <a:srgbClr val="17375E"/>
                </a:solidFill>
                <a:latin typeface="Calibri"/>
                <a:cs typeface="Calibri"/>
              </a:rPr>
              <a:t>instructions</a:t>
            </a:r>
            <a:r>
              <a:rPr sz="2400" spc="-75" dirty="0">
                <a:solidFill>
                  <a:srgbClr val="17375E"/>
                </a:solidFill>
                <a:latin typeface="Calibri"/>
                <a:cs typeface="Calibri"/>
              </a:rPr>
              <a:t> </a:t>
            </a:r>
            <a:r>
              <a:rPr sz="2400" dirty="0">
                <a:solidFill>
                  <a:srgbClr val="17375E"/>
                </a:solidFill>
                <a:latin typeface="Calibri"/>
                <a:cs typeface="Calibri"/>
              </a:rPr>
              <a:t>in</a:t>
            </a:r>
            <a:r>
              <a:rPr sz="2400" spc="-30" dirty="0">
                <a:solidFill>
                  <a:srgbClr val="17375E"/>
                </a:solidFill>
                <a:latin typeface="Calibri"/>
                <a:cs typeface="Calibri"/>
              </a:rPr>
              <a:t> </a:t>
            </a:r>
            <a:r>
              <a:rPr sz="2400" dirty="0">
                <a:solidFill>
                  <a:srgbClr val="17375E"/>
                </a:solidFill>
                <a:latin typeface="Calibri"/>
                <a:cs typeface="Calibri"/>
              </a:rPr>
              <a:t>the</a:t>
            </a:r>
            <a:r>
              <a:rPr sz="2400" spc="-25" dirty="0">
                <a:solidFill>
                  <a:srgbClr val="17375E"/>
                </a:solidFill>
                <a:latin typeface="Calibri"/>
                <a:cs typeface="Calibri"/>
              </a:rPr>
              <a:t> RFP</a:t>
            </a:r>
            <a:r>
              <a:rPr lang="en-US" sz="2400" spc="-25" dirty="0">
                <a:solidFill>
                  <a:srgbClr val="17375E"/>
                </a:solidFill>
                <a:latin typeface="Calibri"/>
                <a:cs typeface="Calibri"/>
              </a:rPr>
              <a:t> and submitted through the “Vendor Self-Service System”.</a:t>
            </a:r>
            <a:endParaRPr sz="2400" dirty="0">
              <a:latin typeface="Calibri"/>
              <a:cs typeface="Calibri"/>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590232" y="376554"/>
            <a:ext cx="7962900" cy="635000"/>
          </a:xfrm>
          <a:prstGeom prst="rect">
            <a:avLst/>
          </a:prstGeom>
        </p:spPr>
        <p:txBody>
          <a:bodyPr vert="horz" wrap="square" lIns="0" tIns="12700" rIns="0" bIns="0" rtlCol="0">
            <a:spAutoFit/>
          </a:bodyPr>
          <a:lstStyle/>
          <a:p>
            <a:pPr marL="12700">
              <a:lnSpc>
                <a:spcPct val="100000"/>
              </a:lnSpc>
              <a:spcBef>
                <a:spcPts val="100"/>
              </a:spcBef>
            </a:pPr>
            <a:r>
              <a:rPr dirty="0"/>
              <a:t>Making</a:t>
            </a:r>
            <a:r>
              <a:rPr spc="-10" dirty="0"/>
              <a:t> </a:t>
            </a:r>
            <a:r>
              <a:rPr dirty="0"/>
              <a:t>an</a:t>
            </a:r>
            <a:r>
              <a:rPr spc="-140" dirty="0"/>
              <a:t> </a:t>
            </a:r>
            <a:r>
              <a:rPr dirty="0"/>
              <a:t>Application</a:t>
            </a:r>
            <a:r>
              <a:rPr spc="-45" dirty="0"/>
              <a:t> </a:t>
            </a:r>
            <a:r>
              <a:rPr dirty="0"/>
              <a:t>Stand</a:t>
            </a:r>
            <a:r>
              <a:rPr spc="-20" dirty="0"/>
              <a:t> </a:t>
            </a:r>
            <a:r>
              <a:rPr spc="-25" dirty="0"/>
              <a:t>Out</a:t>
            </a:r>
          </a:p>
        </p:txBody>
      </p:sp>
      <p:sp>
        <p:nvSpPr>
          <p:cNvPr id="2" name="object 2"/>
          <p:cNvSpPr txBox="1"/>
          <p:nvPr/>
        </p:nvSpPr>
        <p:spPr>
          <a:xfrm>
            <a:off x="307340" y="1104822"/>
            <a:ext cx="8521065" cy="4434840"/>
          </a:xfrm>
          <a:prstGeom prst="rect">
            <a:avLst/>
          </a:prstGeom>
        </p:spPr>
        <p:txBody>
          <a:bodyPr vert="horz" wrap="square" lIns="0" tIns="86995" rIns="0" bIns="0" rtlCol="0">
            <a:spAutoFit/>
          </a:bodyPr>
          <a:lstStyle/>
          <a:p>
            <a:pPr marL="355600" indent="-342900">
              <a:lnSpc>
                <a:spcPct val="100000"/>
              </a:lnSpc>
              <a:spcBef>
                <a:spcPts val="685"/>
              </a:spcBef>
              <a:buFont typeface="Arial"/>
              <a:buChar char="•"/>
              <a:tabLst>
                <a:tab pos="355600" algn="l"/>
              </a:tabLst>
            </a:pPr>
            <a:r>
              <a:rPr sz="2400" dirty="0">
                <a:solidFill>
                  <a:srgbClr val="17375E"/>
                </a:solidFill>
                <a:latin typeface="Calibri"/>
                <a:cs typeface="Calibri"/>
              </a:rPr>
              <a:t>Think</a:t>
            </a:r>
            <a:r>
              <a:rPr sz="2400" spc="-40" dirty="0">
                <a:solidFill>
                  <a:srgbClr val="17375E"/>
                </a:solidFill>
                <a:latin typeface="Calibri"/>
                <a:cs typeface="Calibri"/>
              </a:rPr>
              <a:t> </a:t>
            </a:r>
            <a:r>
              <a:rPr sz="2400" dirty="0">
                <a:solidFill>
                  <a:srgbClr val="17375E"/>
                </a:solidFill>
                <a:latin typeface="Calibri"/>
                <a:cs typeface="Calibri"/>
              </a:rPr>
              <a:t>beyond</a:t>
            </a:r>
            <a:r>
              <a:rPr sz="2400" spc="-50" dirty="0">
                <a:solidFill>
                  <a:srgbClr val="17375E"/>
                </a:solidFill>
                <a:latin typeface="Calibri"/>
                <a:cs typeface="Calibri"/>
              </a:rPr>
              <a:t> </a:t>
            </a:r>
            <a:r>
              <a:rPr sz="2400" dirty="0">
                <a:solidFill>
                  <a:srgbClr val="17375E"/>
                </a:solidFill>
                <a:latin typeface="Calibri"/>
                <a:cs typeface="Calibri"/>
              </a:rPr>
              <a:t>your</a:t>
            </a:r>
            <a:r>
              <a:rPr sz="2400" spc="-45" dirty="0">
                <a:solidFill>
                  <a:srgbClr val="17375E"/>
                </a:solidFill>
                <a:latin typeface="Calibri"/>
                <a:cs typeface="Calibri"/>
              </a:rPr>
              <a:t> </a:t>
            </a:r>
            <a:r>
              <a:rPr sz="2400" spc="-10" dirty="0">
                <a:solidFill>
                  <a:srgbClr val="17375E"/>
                </a:solidFill>
                <a:latin typeface="Calibri"/>
                <a:cs typeface="Calibri"/>
              </a:rPr>
              <a:t>organization</a:t>
            </a:r>
            <a:r>
              <a:rPr sz="2400" spc="-40" dirty="0">
                <a:solidFill>
                  <a:srgbClr val="17375E"/>
                </a:solidFill>
                <a:latin typeface="Calibri"/>
                <a:cs typeface="Calibri"/>
              </a:rPr>
              <a:t> </a:t>
            </a:r>
            <a:r>
              <a:rPr sz="2400" dirty="0">
                <a:solidFill>
                  <a:srgbClr val="17375E"/>
                </a:solidFill>
                <a:latin typeface="Calibri"/>
                <a:cs typeface="Calibri"/>
              </a:rPr>
              <a:t>or</a:t>
            </a:r>
            <a:r>
              <a:rPr sz="2400" spc="-55" dirty="0">
                <a:solidFill>
                  <a:srgbClr val="17375E"/>
                </a:solidFill>
                <a:latin typeface="Calibri"/>
                <a:cs typeface="Calibri"/>
              </a:rPr>
              <a:t> </a:t>
            </a:r>
            <a:r>
              <a:rPr sz="2400" dirty="0">
                <a:solidFill>
                  <a:srgbClr val="17375E"/>
                </a:solidFill>
                <a:latin typeface="Calibri"/>
                <a:cs typeface="Calibri"/>
              </a:rPr>
              <a:t>immediate</a:t>
            </a:r>
            <a:r>
              <a:rPr sz="2400" spc="-60" dirty="0">
                <a:solidFill>
                  <a:srgbClr val="17375E"/>
                </a:solidFill>
                <a:latin typeface="Calibri"/>
                <a:cs typeface="Calibri"/>
              </a:rPr>
              <a:t> </a:t>
            </a:r>
            <a:r>
              <a:rPr sz="2400" spc="-10" dirty="0">
                <a:solidFill>
                  <a:srgbClr val="17375E"/>
                </a:solidFill>
                <a:latin typeface="Calibri"/>
                <a:cs typeface="Calibri"/>
              </a:rPr>
              <a:t>community</a:t>
            </a:r>
            <a:endParaRPr sz="2400" dirty="0">
              <a:latin typeface="Calibri"/>
              <a:cs typeface="Calibri"/>
            </a:endParaRPr>
          </a:p>
          <a:p>
            <a:pPr marL="355600" indent="-342900">
              <a:lnSpc>
                <a:spcPts val="2880"/>
              </a:lnSpc>
              <a:spcBef>
                <a:spcPts val="580"/>
              </a:spcBef>
              <a:buFont typeface="Arial"/>
              <a:buChar char="•"/>
              <a:tabLst>
                <a:tab pos="355600" algn="l"/>
              </a:tabLst>
            </a:pPr>
            <a:r>
              <a:rPr sz="2400" dirty="0">
                <a:solidFill>
                  <a:srgbClr val="17375E"/>
                </a:solidFill>
                <a:latin typeface="Calibri"/>
                <a:cs typeface="Calibri"/>
              </a:rPr>
              <a:t>Consider</a:t>
            </a:r>
            <a:r>
              <a:rPr sz="2400" spc="-30" dirty="0">
                <a:solidFill>
                  <a:srgbClr val="17375E"/>
                </a:solidFill>
                <a:latin typeface="Calibri"/>
                <a:cs typeface="Calibri"/>
              </a:rPr>
              <a:t> </a:t>
            </a:r>
            <a:r>
              <a:rPr sz="2400" dirty="0">
                <a:solidFill>
                  <a:srgbClr val="17375E"/>
                </a:solidFill>
                <a:latin typeface="Calibri"/>
                <a:cs typeface="Calibri"/>
              </a:rPr>
              <a:t>project</a:t>
            </a:r>
            <a:r>
              <a:rPr sz="2400" spc="-10" dirty="0">
                <a:solidFill>
                  <a:srgbClr val="17375E"/>
                </a:solidFill>
                <a:latin typeface="Calibri"/>
                <a:cs typeface="Calibri"/>
              </a:rPr>
              <a:t> </a:t>
            </a:r>
            <a:r>
              <a:rPr sz="2400" dirty="0">
                <a:solidFill>
                  <a:srgbClr val="17375E"/>
                </a:solidFill>
                <a:latin typeface="Calibri"/>
                <a:cs typeface="Calibri"/>
              </a:rPr>
              <a:t>reach</a:t>
            </a:r>
            <a:r>
              <a:rPr sz="2400" spc="-10" dirty="0">
                <a:solidFill>
                  <a:srgbClr val="17375E"/>
                </a:solidFill>
                <a:latin typeface="Calibri"/>
                <a:cs typeface="Calibri"/>
              </a:rPr>
              <a:t> </a:t>
            </a:r>
            <a:r>
              <a:rPr sz="2400" dirty="0">
                <a:solidFill>
                  <a:srgbClr val="17375E"/>
                </a:solidFill>
                <a:latin typeface="Calibri"/>
                <a:cs typeface="Calibri"/>
              </a:rPr>
              <a:t>–</a:t>
            </a:r>
            <a:r>
              <a:rPr sz="2400" spc="-5" dirty="0">
                <a:solidFill>
                  <a:srgbClr val="17375E"/>
                </a:solidFill>
                <a:latin typeface="Calibri"/>
                <a:cs typeface="Calibri"/>
              </a:rPr>
              <a:t> </a:t>
            </a:r>
            <a:r>
              <a:rPr sz="2400" dirty="0">
                <a:solidFill>
                  <a:srgbClr val="17375E"/>
                </a:solidFill>
                <a:latin typeface="Calibri"/>
                <a:cs typeface="Calibri"/>
              </a:rPr>
              <a:t>will</a:t>
            </a:r>
            <a:r>
              <a:rPr sz="2400" spc="-45" dirty="0">
                <a:solidFill>
                  <a:srgbClr val="17375E"/>
                </a:solidFill>
                <a:latin typeface="Calibri"/>
                <a:cs typeface="Calibri"/>
              </a:rPr>
              <a:t> </a:t>
            </a:r>
            <a:r>
              <a:rPr sz="2400" dirty="0">
                <a:solidFill>
                  <a:srgbClr val="17375E"/>
                </a:solidFill>
                <a:latin typeface="Calibri"/>
                <a:cs typeface="Calibri"/>
              </a:rPr>
              <a:t>multiple</a:t>
            </a:r>
            <a:r>
              <a:rPr sz="2400" spc="-45" dirty="0">
                <a:solidFill>
                  <a:srgbClr val="17375E"/>
                </a:solidFill>
                <a:latin typeface="Calibri"/>
                <a:cs typeface="Calibri"/>
              </a:rPr>
              <a:t> </a:t>
            </a:r>
            <a:r>
              <a:rPr sz="2400" dirty="0">
                <a:solidFill>
                  <a:srgbClr val="17375E"/>
                </a:solidFill>
                <a:latin typeface="Calibri"/>
                <a:cs typeface="Calibri"/>
              </a:rPr>
              <a:t>communities</a:t>
            </a:r>
            <a:r>
              <a:rPr sz="2400" spc="-50" dirty="0">
                <a:solidFill>
                  <a:srgbClr val="17375E"/>
                </a:solidFill>
                <a:latin typeface="Calibri"/>
                <a:cs typeface="Calibri"/>
              </a:rPr>
              <a:t> </a:t>
            </a:r>
            <a:r>
              <a:rPr sz="2400" dirty="0">
                <a:solidFill>
                  <a:srgbClr val="17375E"/>
                </a:solidFill>
                <a:latin typeface="Calibri"/>
                <a:cs typeface="Calibri"/>
              </a:rPr>
              <a:t>or</a:t>
            </a:r>
            <a:r>
              <a:rPr sz="2400" spc="-5" dirty="0">
                <a:solidFill>
                  <a:srgbClr val="17375E"/>
                </a:solidFill>
                <a:latin typeface="Calibri"/>
                <a:cs typeface="Calibri"/>
              </a:rPr>
              <a:t> </a:t>
            </a:r>
            <a:r>
              <a:rPr sz="2400" dirty="0">
                <a:solidFill>
                  <a:srgbClr val="17375E"/>
                </a:solidFill>
                <a:latin typeface="Calibri"/>
                <a:cs typeface="Calibri"/>
              </a:rPr>
              <a:t>a</a:t>
            </a:r>
            <a:r>
              <a:rPr sz="2400" spc="-5" dirty="0">
                <a:solidFill>
                  <a:srgbClr val="17375E"/>
                </a:solidFill>
                <a:latin typeface="Calibri"/>
                <a:cs typeface="Calibri"/>
              </a:rPr>
              <a:t> </a:t>
            </a:r>
            <a:r>
              <a:rPr sz="2400" spc="-10" dirty="0">
                <a:solidFill>
                  <a:srgbClr val="17375E"/>
                </a:solidFill>
                <a:latin typeface="Calibri"/>
                <a:cs typeface="Calibri"/>
              </a:rPr>
              <a:t>large</a:t>
            </a:r>
            <a:endParaRPr sz="2400" dirty="0">
              <a:latin typeface="Calibri"/>
              <a:cs typeface="Calibri"/>
            </a:endParaRPr>
          </a:p>
          <a:p>
            <a:pPr marL="355600">
              <a:lnSpc>
                <a:spcPct val="100000"/>
              </a:lnSpc>
            </a:pPr>
            <a:r>
              <a:rPr sz="2400" dirty="0">
                <a:solidFill>
                  <a:srgbClr val="17375E"/>
                </a:solidFill>
                <a:latin typeface="Calibri"/>
                <a:cs typeface="Calibri"/>
              </a:rPr>
              <a:t>geographic</a:t>
            </a:r>
            <a:r>
              <a:rPr sz="2400" spc="-50" dirty="0">
                <a:solidFill>
                  <a:srgbClr val="17375E"/>
                </a:solidFill>
                <a:latin typeface="Calibri"/>
                <a:cs typeface="Calibri"/>
              </a:rPr>
              <a:t> </a:t>
            </a:r>
            <a:r>
              <a:rPr sz="2400" dirty="0">
                <a:solidFill>
                  <a:srgbClr val="17375E"/>
                </a:solidFill>
                <a:latin typeface="Calibri"/>
                <a:cs typeface="Calibri"/>
              </a:rPr>
              <a:t>area</a:t>
            </a:r>
            <a:r>
              <a:rPr sz="2400" spc="-45" dirty="0">
                <a:solidFill>
                  <a:srgbClr val="17375E"/>
                </a:solidFill>
                <a:latin typeface="Calibri"/>
                <a:cs typeface="Calibri"/>
              </a:rPr>
              <a:t> </a:t>
            </a:r>
            <a:r>
              <a:rPr sz="2400" dirty="0">
                <a:solidFill>
                  <a:srgbClr val="17375E"/>
                </a:solidFill>
                <a:latin typeface="Calibri"/>
                <a:cs typeface="Calibri"/>
              </a:rPr>
              <a:t>be</a:t>
            </a:r>
            <a:r>
              <a:rPr sz="2400" spc="-50" dirty="0">
                <a:solidFill>
                  <a:srgbClr val="17375E"/>
                </a:solidFill>
                <a:latin typeface="Calibri"/>
                <a:cs typeface="Calibri"/>
              </a:rPr>
              <a:t> </a:t>
            </a:r>
            <a:r>
              <a:rPr sz="2400" spc="-10" dirty="0">
                <a:solidFill>
                  <a:srgbClr val="17375E"/>
                </a:solidFill>
                <a:latin typeface="Calibri"/>
                <a:cs typeface="Calibri"/>
              </a:rPr>
              <a:t>served?</a:t>
            </a:r>
            <a:endParaRPr sz="2400" dirty="0">
              <a:latin typeface="Calibri"/>
              <a:cs typeface="Calibri"/>
            </a:endParaRPr>
          </a:p>
          <a:p>
            <a:pPr marL="355600" marR="254000" indent="-343535">
              <a:lnSpc>
                <a:spcPct val="100000"/>
              </a:lnSpc>
              <a:spcBef>
                <a:spcPts val="585"/>
              </a:spcBef>
              <a:buFont typeface="Arial"/>
              <a:buChar char="•"/>
              <a:tabLst>
                <a:tab pos="355600" algn="l"/>
              </a:tabLst>
            </a:pPr>
            <a:r>
              <a:rPr sz="2400" dirty="0">
                <a:solidFill>
                  <a:srgbClr val="17375E"/>
                </a:solidFill>
                <a:latin typeface="Calibri"/>
                <a:cs typeface="Calibri"/>
              </a:rPr>
              <a:t>Is</a:t>
            </a:r>
            <a:r>
              <a:rPr sz="2400" spc="-50" dirty="0">
                <a:solidFill>
                  <a:srgbClr val="17375E"/>
                </a:solidFill>
                <a:latin typeface="Calibri"/>
                <a:cs typeface="Calibri"/>
              </a:rPr>
              <a:t> </a:t>
            </a:r>
            <a:r>
              <a:rPr sz="2400" dirty="0">
                <a:solidFill>
                  <a:srgbClr val="17375E"/>
                </a:solidFill>
                <a:latin typeface="Calibri"/>
                <a:cs typeface="Calibri"/>
              </a:rPr>
              <a:t>the</a:t>
            </a:r>
            <a:r>
              <a:rPr sz="2400" spc="-35" dirty="0">
                <a:solidFill>
                  <a:srgbClr val="17375E"/>
                </a:solidFill>
                <a:latin typeface="Calibri"/>
                <a:cs typeface="Calibri"/>
              </a:rPr>
              <a:t> </a:t>
            </a:r>
            <a:r>
              <a:rPr sz="2400" dirty="0">
                <a:solidFill>
                  <a:srgbClr val="17375E"/>
                </a:solidFill>
                <a:latin typeface="Calibri"/>
                <a:cs typeface="Calibri"/>
              </a:rPr>
              <a:t>target</a:t>
            </a:r>
            <a:r>
              <a:rPr sz="2400" spc="-40" dirty="0">
                <a:solidFill>
                  <a:srgbClr val="17375E"/>
                </a:solidFill>
                <a:latin typeface="Calibri"/>
                <a:cs typeface="Calibri"/>
              </a:rPr>
              <a:t> </a:t>
            </a:r>
            <a:r>
              <a:rPr sz="2400" dirty="0">
                <a:solidFill>
                  <a:srgbClr val="17375E"/>
                </a:solidFill>
                <a:latin typeface="Calibri"/>
                <a:cs typeface="Calibri"/>
              </a:rPr>
              <a:t>area</a:t>
            </a:r>
            <a:r>
              <a:rPr sz="2400" spc="-10" dirty="0">
                <a:solidFill>
                  <a:srgbClr val="17375E"/>
                </a:solidFill>
                <a:latin typeface="Calibri"/>
                <a:cs typeface="Calibri"/>
              </a:rPr>
              <a:t> </a:t>
            </a:r>
            <a:r>
              <a:rPr sz="2400" dirty="0">
                <a:solidFill>
                  <a:srgbClr val="17375E"/>
                </a:solidFill>
                <a:latin typeface="Calibri"/>
                <a:cs typeface="Calibri"/>
              </a:rPr>
              <a:t>underserved,</a:t>
            </a:r>
            <a:r>
              <a:rPr sz="2400" spc="-35" dirty="0">
                <a:solidFill>
                  <a:srgbClr val="17375E"/>
                </a:solidFill>
                <a:latin typeface="Calibri"/>
                <a:cs typeface="Calibri"/>
              </a:rPr>
              <a:t> </a:t>
            </a:r>
            <a:r>
              <a:rPr sz="2400" dirty="0">
                <a:solidFill>
                  <a:srgbClr val="17375E"/>
                </a:solidFill>
                <a:latin typeface="Calibri"/>
                <a:cs typeface="Calibri"/>
              </a:rPr>
              <a:t>and</a:t>
            </a:r>
            <a:r>
              <a:rPr sz="2400" spc="-30" dirty="0">
                <a:solidFill>
                  <a:srgbClr val="17375E"/>
                </a:solidFill>
                <a:latin typeface="Calibri"/>
                <a:cs typeface="Calibri"/>
              </a:rPr>
              <a:t> </a:t>
            </a:r>
            <a:r>
              <a:rPr sz="2400" dirty="0">
                <a:solidFill>
                  <a:srgbClr val="17375E"/>
                </a:solidFill>
                <a:latin typeface="Calibri"/>
                <a:cs typeface="Calibri"/>
              </a:rPr>
              <a:t>will</a:t>
            </a:r>
            <a:r>
              <a:rPr sz="2400" spc="-70" dirty="0">
                <a:solidFill>
                  <a:srgbClr val="17375E"/>
                </a:solidFill>
                <a:latin typeface="Calibri"/>
                <a:cs typeface="Calibri"/>
              </a:rPr>
              <a:t> </a:t>
            </a:r>
            <a:r>
              <a:rPr sz="2400" dirty="0">
                <a:solidFill>
                  <a:srgbClr val="17375E"/>
                </a:solidFill>
                <a:latin typeface="Calibri"/>
                <a:cs typeface="Calibri"/>
              </a:rPr>
              <a:t>your</a:t>
            </a:r>
            <a:r>
              <a:rPr sz="2400" spc="-35" dirty="0">
                <a:solidFill>
                  <a:srgbClr val="17375E"/>
                </a:solidFill>
                <a:latin typeface="Calibri"/>
                <a:cs typeface="Calibri"/>
              </a:rPr>
              <a:t> </a:t>
            </a:r>
            <a:r>
              <a:rPr sz="2400" dirty="0">
                <a:solidFill>
                  <a:srgbClr val="17375E"/>
                </a:solidFill>
                <a:latin typeface="Calibri"/>
                <a:cs typeface="Calibri"/>
              </a:rPr>
              <a:t>project</a:t>
            </a:r>
            <a:r>
              <a:rPr sz="2400" spc="-65" dirty="0">
                <a:solidFill>
                  <a:srgbClr val="17375E"/>
                </a:solidFill>
                <a:latin typeface="Calibri"/>
                <a:cs typeface="Calibri"/>
              </a:rPr>
              <a:t> </a:t>
            </a:r>
            <a:r>
              <a:rPr sz="2400" dirty="0">
                <a:solidFill>
                  <a:srgbClr val="17375E"/>
                </a:solidFill>
                <a:latin typeface="Calibri"/>
                <a:cs typeface="Calibri"/>
              </a:rPr>
              <a:t>make</a:t>
            </a:r>
            <a:r>
              <a:rPr sz="2400" spc="-55" dirty="0">
                <a:solidFill>
                  <a:srgbClr val="17375E"/>
                </a:solidFill>
                <a:latin typeface="Calibri"/>
                <a:cs typeface="Calibri"/>
              </a:rPr>
              <a:t> </a:t>
            </a:r>
            <a:r>
              <a:rPr sz="2400" dirty="0">
                <a:solidFill>
                  <a:srgbClr val="17375E"/>
                </a:solidFill>
                <a:latin typeface="Calibri"/>
                <a:cs typeface="Calibri"/>
              </a:rPr>
              <a:t>a</a:t>
            </a:r>
            <a:r>
              <a:rPr sz="2400" spc="-30" dirty="0">
                <a:solidFill>
                  <a:srgbClr val="17375E"/>
                </a:solidFill>
                <a:latin typeface="Calibri"/>
                <a:cs typeface="Calibri"/>
              </a:rPr>
              <a:t> </a:t>
            </a:r>
            <a:r>
              <a:rPr sz="2400" spc="-20" dirty="0">
                <a:solidFill>
                  <a:srgbClr val="17375E"/>
                </a:solidFill>
                <a:latin typeface="Calibri"/>
                <a:cs typeface="Calibri"/>
              </a:rPr>
              <a:t>real </a:t>
            </a:r>
            <a:r>
              <a:rPr sz="2400" dirty="0">
                <a:solidFill>
                  <a:srgbClr val="17375E"/>
                </a:solidFill>
                <a:latin typeface="Calibri"/>
                <a:cs typeface="Calibri"/>
              </a:rPr>
              <a:t>and</a:t>
            </a:r>
            <a:r>
              <a:rPr sz="2400" spc="-60" dirty="0">
                <a:solidFill>
                  <a:srgbClr val="17375E"/>
                </a:solidFill>
                <a:latin typeface="Calibri"/>
                <a:cs typeface="Calibri"/>
              </a:rPr>
              <a:t> </a:t>
            </a:r>
            <a:r>
              <a:rPr sz="2400" dirty="0">
                <a:solidFill>
                  <a:srgbClr val="17375E"/>
                </a:solidFill>
                <a:latin typeface="Calibri"/>
                <a:cs typeface="Calibri"/>
              </a:rPr>
              <a:t>substantial</a:t>
            </a:r>
            <a:r>
              <a:rPr sz="2400" spc="-80" dirty="0">
                <a:solidFill>
                  <a:srgbClr val="17375E"/>
                </a:solidFill>
                <a:latin typeface="Calibri"/>
                <a:cs typeface="Calibri"/>
              </a:rPr>
              <a:t> </a:t>
            </a:r>
            <a:r>
              <a:rPr sz="2400" spc="-10" dirty="0">
                <a:solidFill>
                  <a:srgbClr val="17375E"/>
                </a:solidFill>
                <a:latin typeface="Calibri"/>
                <a:cs typeface="Calibri"/>
              </a:rPr>
              <a:t>difference?</a:t>
            </a:r>
            <a:endParaRPr sz="2400" dirty="0">
              <a:latin typeface="Calibri"/>
              <a:cs typeface="Calibri"/>
            </a:endParaRPr>
          </a:p>
          <a:p>
            <a:pPr marL="355600" indent="-342900">
              <a:lnSpc>
                <a:spcPct val="100000"/>
              </a:lnSpc>
              <a:spcBef>
                <a:spcPts val="585"/>
              </a:spcBef>
              <a:buFont typeface="Arial"/>
              <a:buChar char="•"/>
              <a:tabLst>
                <a:tab pos="355600" algn="l"/>
              </a:tabLst>
            </a:pPr>
            <a:r>
              <a:rPr sz="2400" dirty="0">
                <a:solidFill>
                  <a:srgbClr val="17375E"/>
                </a:solidFill>
                <a:latin typeface="Calibri"/>
                <a:cs typeface="Calibri"/>
              </a:rPr>
              <a:t>Is</a:t>
            </a:r>
            <a:r>
              <a:rPr sz="2400" spc="-35" dirty="0">
                <a:solidFill>
                  <a:srgbClr val="17375E"/>
                </a:solidFill>
                <a:latin typeface="Calibri"/>
                <a:cs typeface="Calibri"/>
              </a:rPr>
              <a:t> </a:t>
            </a:r>
            <a:r>
              <a:rPr sz="2400" dirty="0">
                <a:solidFill>
                  <a:srgbClr val="17375E"/>
                </a:solidFill>
                <a:latin typeface="Calibri"/>
                <a:cs typeface="Calibri"/>
              </a:rPr>
              <a:t>your</a:t>
            </a:r>
            <a:r>
              <a:rPr sz="2400" spc="-15" dirty="0">
                <a:solidFill>
                  <a:srgbClr val="17375E"/>
                </a:solidFill>
                <a:latin typeface="Calibri"/>
                <a:cs typeface="Calibri"/>
              </a:rPr>
              <a:t> </a:t>
            </a:r>
            <a:r>
              <a:rPr sz="2400" dirty="0">
                <a:solidFill>
                  <a:srgbClr val="17375E"/>
                </a:solidFill>
                <a:latin typeface="Calibri"/>
                <a:cs typeface="Calibri"/>
              </a:rPr>
              <a:t>project</a:t>
            </a:r>
            <a:r>
              <a:rPr sz="2400" spc="-45" dirty="0">
                <a:solidFill>
                  <a:srgbClr val="17375E"/>
                </a:solidFill>
                <a:latin typeface="Calibri"/>
                <a:cs typeface="Calibri"/>
              </a:rPr>
              <a:t> </a:t>
            </a:r>
            <a:r>
              <a:rPr sz="2400" dirty="0">
                <a:solidFill>
                  <a:srgbClr val="17375E"/>
                </a:solidFill>
                <a:latin typeface="Calibri"/>
                <a:cs typeface="Calibri"/>
              </a:rPr>
              <a:t>unique,</a:t>
            </a:r>
            <a:r>
              <a:rPr sz="2400" spc="-15" dirty="0">
                <a:solidFill>
                  <a:srgbClr val="17375E"/>
                </a:solidFill>
                <a:latin typeface="Calibri"/>
                <a:cs typeface="Calibri"/>
              </a:rPr>
              <a:t> </a:t>
            </a:r>
            <a:r>
              <a:rPr sz="2400" dirty="0">
                <a:solidFill>
                  <a:srgbClr val="17375E"/>
                </a:solidFill>
                <a:latin typeface="Calibri"/>
                <a:cs typeface="Calibri"/>
              </a:rPr>
              <a:t>and</a:t>
            </a:r>
            <a:r>
              <a:rPr sz="2400" spc="-5" dirty="0">
                <a:solidFill>
                  <a:srgbClr val="17375E"/>
                </a:solidFill>
                <a:latin typeface="Calibri"/>
                <a:cs typeface="Calibri"/>
              </a:rPr>
              <a:t> </a:t>
            </a:r>
            <a:r>
              <a:rPr sz="2400" dirty="0">
                <a:solidFill>
                  <a:srgbClr val="17375E"/>
                </a:solidFill>
                <a:latin typeface="Calibri"/>
                <a:cs typeface="Calibri"/>
              </a:rPr>
              <a:t>if</a:t>
            </a:r>
            <a:r>
              <a:rPr sz="2400" spc="-40" dirty="0">
                <a:solidFill>
                  <a:srgbClr val="17375E"/>
                </a:solidFill>
                <a:latin typeface="Calibri"/>
                <a:cs typeface="Calibri"/>
              </a:rPr>
              <a:t> </a:t>
            </a:r>
            <a:r>
              <a:rPr sz="2400" dirty="0">
                <a:solidFill>
                  <a:srgbClr val="17375E"/>
                </a:solidFill>
                <a:latin typeface="Calibri"/>
                <a:cs typeface="Calibri"/>
              </a:rPr>
              <a:t>so,</a:t>
            </a:r>
            <a:r>
              <a:rPr sz="2400" spc="-15" dirty="0">
                <a:solidFill>
                  <a:srgbClr val="17375E"/>
                </a:solidFill>
                <a:latin typeface="Calibri"/>
                <a:cs typeface="Calibri"/>
              </a:rPr>
              <a:t> </a:t>
            </a:r>
            <a:r>
              <a:rPr sz="2400" dirty="0">
                <a:solidFill>
                  <a:srgbClr val="17375E"/>
                </a:solidFill>
                <a:latin typeface="Calibri"/>
                <a:cs typeface="Calibri"/>
              </a:rPr>
              <a:t>what</a:t>
            </a:r>
            <a:r>
              <a:rPr sz="2400" spc="-20" dirty="0">
                <a:solidFill>
                  <a:srgbClr val="17375E"/>
                </a:solidFill>
                <a:latin typeface="Calibri"/>
                <a:cs typeface="Calibri"/>
              </a:rPr>
              <a:t> </a:t>
            </a:r>
            <a:r>
              <a:rPr sz="2400" dirty="0">
                <a:solidFill>
                  <a:srgbClr val="17375E"/>
                </a:solidFill>
                <a:latin typeface="Calibri"/>
                <a:cs typeface="Calibri"/>
              </a:rPr>
              <a:t>about</a:t>
            </a:r>
            <a:r>
              <a:rPr sz="2400" spc="-25" dirty="0">
                <a:solidFill>
                  <a:srgbClr val="17375E"/>
                </a:solidFill>
                <a:latin typeface="Calibri"/>
                <a:cs typeface="Calibri"/>
              </a:rPr>
              <a:t> </a:t>
            </a:r>
            <a:r>
              <a:rPr sz="2400" dirty="0">
                <a:solidFill>
                  <a:srgbClr val="17375E"/>
                </a:solidFill>
                <a:latin typeface="Calibri"/>
                <a:cs typeface="Calibri"/>
              </a:rPr>
              <a:t>it</a:t>
            </a:r>
            <a:r>
              <a:rPr sz="2400" spc="-20" dirty="0">
                <a:solidFill>
                  <a:srgbClr val="17375E"/>
                </a:solidFill>
                <a:latin typeface="Calibri"/>
                <a:cs typeface="Calibri"/>
              </a:rPr>
              <a:t> </a:t>
            </a:r>
            <a:r>
              <a:rPr sz="2400" dirty="0">
                <a:solidFill>
                  <a:srgbClr val="17375E"/>
                </a:solidFill>
                <a:latin typeface="Calibri"/>
                <a:cs typeface="Calibri"/>
              </a:rPr>
              <a:t>is</a:t>
            </a:r>
            <a:r>
              <a:rPr sz="2400" spc="-40" dirty="0">
                <a:solidFill>
                  <a:srgbClr val="17375E"/>
                </a:solidFill>
                <a:latin typeface="Calibri"/>
                <a:cs typeface="Calibri"/>
              </a:rPr>
              <a:t> </a:t>
            </a:r>
            <a:r>
              <a:rPr sz="2400" spc="-10" dirty="0">
                <a:solidFill>
                  <a:srgbClr val="17375E"/>
                </a:solidFill>
                <a:latin typeface="Calibri"/>
                <a:cs typeface="Calibri"/>
              </a:rPr>
              <a:t>different?</a:t>
            </a:r>
            <a:endParaRPr sz="2400" dirty="0">
              <a:latin typeface="Calibri"/>
              <a:cs typeface="Calibri"/>
            </a:endParaRPr>
          </a:p>
          <a:p>
            <a:pPr marL="355600" marR="5080" indent="-343535">
              <a:lnSpc>
                <a:spcPct val="100000"/>
              </a:lnSpc>
              <a:spcBef>
                <a:spcPts val="575"/>
              </a:spcBef>
              <a:buFont typeface="Arial"/>
              <a:buChar char="•"/>
              <a:tabLst>
                <a:tab pos="355600" algn="l"/>
              </a:tabLst>
            </a:pPr>
            <a:r>
              <a:rPr sz="2400" dirty="0">
                <a:solidFill>
                  <a:srgbClr val="17375E"/>
                </a:solidFill>
                <a:latin typeface="Calibri"/>
                <a:cs typeface="Calibri"/>
              </a:rPr>
              <a:t>Is</a:t>
            </a:r>
            <a:r>
              <a:rPr sz="2400" spc="-40" dirty="0">
                <a:solidFill>
                  <a:srgbClr val="17375E"/>
                </a:solidFill>
                <a:latin typeface="Calibri"/>
                <a:cs typeface="Calibri"/>
              </a:rPr>
              <a:t> </a:t>
            </a:r>
            <a:r>
              <a:rPr sz="2400" dirty="0">
                <a:solidFill>
                  <a:srgbClr val="17375E"/>
                </a:solidFill>
                <a:latin typeface="Calibri"/>
                <a:cs typeface="Calibri"/>
              </a:rPr>
              <a:t>this</a:t>
            </a:r>
            <a:r>
              <a:rPr sz="2400" spc="-50" dirty="0">
                <a:solidFill>
                  <a:srgbClr val="17375E"/>
                </a:solidFill>
                <a:latin typeface="Calibri"/>
                <a:cs typeface="Calibri"/>
              </a:rPr>
              <a:t> </a:t>
            </a:r>
            <a:r>
              <a:rPr sz="2400" dirty="0">
                <a:solidFill>
                  <a:srgbClr val="17375E"/>
                </a:solidFill>
                <a:latin typeface="Calibri"/>
                <a:cs typeface="Calibri"/>
              </a:rPr>
              <a:t>project</a:t>
            </a:r>
            <a:r>
              <a:rPr sz="2400" spc="-25" dirty="0">
                <a:solidFill>
                  <a:srgbClr val="17375E"/>
                </a:solidFill>
                <a:latin typeface="Calibri"/>
                <a:cs typeface="Calibri"/>
              </a:rPr>
              <a:t> </a:t>
            </a:r>
            <a:r>
              <a:rPr sz="2400" dirty="0">
                <a:solidFill>
                  <a:srgbClr val="17375E"/>
                </a:solidFill>
                <a:latin typeface="Calibri"/>
                <a:cs typeface="Calibri"/>
              </a:rPr>
              <a:t>likely</a:t>
            </a:r>
            <a:r>
              <a:rPr sz="2400" spc="-75" dirty="0">
                <a:solidFill>
                  <a:srgbClr val="17375E"/>
                </a:solidFill>
                <a:latin typeface="Calibri"/>
                <a:cs typeface="Calibri"/>
              </a:rPr>
              <a:t> </a:t>
            </a:r>
            <a:r>
              <a:rPr sz="2400" dirty="0">
                <a:solidFill>
                  <a:srgbClr val="17375E"/>
                </a:solidFill>
                <a:latin typeface="Calibri"/>
                <a:cs typeface="Calibri"/>
              </a:rPr>
              <a:t>to</a:t>
            </a:r>
            <a:r>
              <a:rPr sz="2400" spc="-30" dirty="0">
                <a:solidFill>
                  <a:srgbClr val="17375E"/>
                </a:solidFill>
                <a:latin typeface="Calibri"/>
                <a:cs typeface="Calibri"/>
              </a:rPr>
              <a:t> </a:t>
            </a:r>
            <a:r>
              <a:rPr sz="2400" dirty="0">
                <a:solidFill>
                  <a:srgbClr val="17375E"/>
                </a:solidFill>
                <a:latin typeface="Calibri"/>
                <a:cs typeface="Calibri"/>
              </a:rPr>
              <a:t>reduce</a:t>
            </a:r>
            <a:r>
              <a:rPr sz="2400" spc="-25" dirty="0">
                <a:solidFill>
                  <a:srgbClr val="17375E"/>
                </a:solidFill>
                <a:latin typeface="Calibri"/>
                <a:cs typeface="Calibri"/>
              </a:rPr>
              <a:t> </a:t>
            </a:r>
            <a:r>
              <a:rPr sz="2400" dirty="0">
                <a:solidFill>
                  <a:srgbClr val="17375E"/>
                </a:solidFill>
                <a:latin typeface="Calibri"/>
                <a:cs typeface="Calibri"/>
              </a:rPr>
              <a:t>greenhouse</a:t>
            </a:r>
            <a:r>
              <a:rPr sz="2400" spc="-10" dirty="0">
                <a:solidFill>
                  <a:srgbClr val="17375E"/>
                </a:solidFill>
                <a:latin typeface="Calibri"/>
                <a:cs typeface="Calibri"/>
              </a:rPr>
              <a:t> </a:t>
            </a:r>
            <a:r>
              <a:rPr sz="2400" dirty="0">
                <a:solidFill>
                  <a:srgbClr val="17375E"/>
                </a:solidFill>
                <a:latin typeface="Calibri"/>
                <a:cs typeface="Calibri"/>
              </a:rPr>
              <a:t>gas</a:t>
            </a:r>
            <a:r>
              <a:rPr sz="2400" spc="-30" dirty="0">
                <a:solidFill>
                  <a:srgbClr val="17375E"/>
                </a:solidFill>
                <a:latin typeface="Calibri"/>
                <a:cs typeface="Calibri"/>
              </a:rPr>
              <a:t> </a:t>
            </a:r>
            <a:r>
              <a:rPr sz="2400" dirty="0">
                <a:solidFill>
                  <a:srgbClr val="17375E"/>
                </a:solidFill>
                <a:latin typeface="Calibri"/>
                <a:cs typeface="Calibri"/>
              </a:rPr>
              <a:t>emissions,</a:t>
            </a:r>
            <a:r>
              <a:rPr sz="2400" spc="-65" dirty="0">
                <a:solidFill>
                  <a:srgbClr val="17375E"/>
                </a:solidFill>
                <a:latin typeface="Calibri"/>
                <a:cs typeface="Calibri"/>
              </a:rPr>
              <a:t> </a:t>
            </a:r>
            <a:r>
              <a:rPr sz="2400" dirty="0">
                <a:solidFill>
                  <a:srgbClr val="17375E"/>
                </a:solidFill>
                <a:latin typeface="Calibri"/>
                <a:cs typeface="Calibri"/>
              </a:rPr>
              <a:t>and</a:t>
            </a:r>
            <a:r>
              <a:rPr sz="2400" spc="-15" dirty="0">
                <a:solidFill>
                  <a:srgbClr val="17375E"/>
                </a:solidFill>
                <a:latin typeface="Calibri"/>
                <a:cs typeface="Calibri"/>
              </a:rPr>
              <a:t> </a:t>
            </a:r>
            <a:r>
              <a:rPr sz="2400" dirty="0">
                <a:solidFill>
                  <a:srgbClr val="17375E"/>
                </a:solidFill>
                <a:latin typeface="Calibri"/>
                <a:cs typeface="Calibri"/>
              </a:rPr>
              <a:t>if</a:t>
            </a:r>
            <a:r>
              <a:rPr sz="2400" spc="-40" dirty="0">
                <a:solidFill>
                  <a:srgbClr val="17375E"/>
                </a:solidFill>
                <a:latin typeface="Calibri"/>
                <a:cs typeface="Calibri"/>
              </a:rPr>
              <a:t> </a:t>
            </a:r>
            <a:r>
              <a:rPr sz="2400" spc="-25" dirty="0">
                <a:solidFill>
                  <a:srgbClr val="17375E"/>
                </a:solidFill>
                <a:latin typeface="Calibri"/>
                <a:cs typeface="Calibri"/>
              </a:rPr>
              <a:t>so, </a:t>
            </a:r>
            <a:r>
              <a:rPr sz="2400" dirty="0">
                <a:solidFill>
                  <a:srgbClr val="17375E"/>
                </a:solidFill>
                <a:latin typeface="Calibri"/>
                <a:cs typeface="Calibri"/>
              </a:rPr>
              <a:t>will</a:t>
            </a:r>
            <a:r>
              <a:rPr sz="2400" spc="-60" dirty="0">
                <a:solidFill>
                  <a:srgbClr val="17375E"/>
                </a:solidFill>
                <a:latin typeface="Calibri"/>
                <a:cs typeface="Calibri"/>
              </a:rPr>
              <a:t> </a:t>
            </a:r>
            <a:r>
              <a:rPr sz="2400" dirty="0">
                <a:solidFill>
                  <a:srgbClr val="17375E"/>
                </a:solidFill>
                <a:latin typeface="Calibri"/>
                <a:cs typeface="Calibri"/>
              </a:rPr>
              <a:t>you</a:t>
            </a:r>
            <a:r>
              <a:rPr sz="2400" spc="-20" dirty="0">
                <a:solidFill>
                  <a:srgbClr val="17375E"/>
                </a:solidFill>
                <a:latin typeface="Calibri"/>
                <a:cs typeface="Calibri"/>
              </a:rPr>
              <a:t> </a:t>
            </a:r>
            <a:r>
              <a:rPr sz="2400" dirty="0">
                <a:solidFill>
                  <a:srgbClr val="17375E"/>
                </a:solidFill>
                <a:latin typeface="Calibri"/>
                <a:cs typeface="Calibri"/>
              </a:rPr>
              <a:t>be</a:t>
            </a:r>
            <a:r>
              <a:rPr sz="2400" spc="-10" dirty="0">
                <a:solidFill>
                  <a:srgbClr val="17375E"/>
                </a:solidFill>
                <a:latin typeface="Calibri"/>
                <a:cs typeface="Calibri"/>
              </a:rPr>
              <a:t> </a:t>
            </a:r>
            <a:r>
              <a:rPr sz="2400" dirty="0">
                <a:solidFill>
                  <a:srgbClr val="17375E"/>
                </a:solidFill>
                <a:latin typeface="Calibri"/>
                <a:cs typeface="Calibri"/>
              </a:rPr>
              <a:t>able</a:t>
            </a:r>
            <a:r>
              <a:rPr sz="2400" spc="-10" dirty="0">
                <a:solidFill>
                  <a:srgbClr val="17375E"/>
                </a:solidFill>
                <a:latin typeface="Calibri"/>
                <a:cs typeface="Calibri"/>
              </a:rPr>
              <a:t> </a:t>
            </a:r>
            <a:r>
              <a:rPr sz="2400" dirty="0">
                <a:solidFill>
                  <a:srgbClr val="17375E"/>
                </a:solidFill>
                <a:latin typeface="Calibri"/>
                <a:cs typeface="Calibri"/>
              </a:rPr>
              <a:t>to</a:t>
            </a:r>
            <a:r>
              <a:rPr sz="2400" spc="-20" dirty="0">
                <a:solidFill>
                  <a:srgbClr val="17375E"/>
                </a:solidFill>
                <a:latin typeface="Calibri"/>
                <a:cs typeface="Calibri"/>
              </a:rPr>
              <a:t> </a:t>
            </a:r>
            <a:r>
              <a:rPr sz="2400" dirty="0">
                <a:solidFill>
                  <a:srgbClr val="17375E"/>
                </a:solidFill>
                <a:latin typeface="Calibri"/>
                <a:cs typeface="Calibri"/>
              </a:rPr>
              <a:t>estimate</a:t>
            </a:r>
            <a:r>
              <a:rPr sz="2400" spc="-30" dirty="0">
                <a:solidFill>
                  <a:srgbClr val="17375E"/>
                </a:solidFill>
                <a:latin typeface="Calibri"/>
                <a:cs typeface="Calibri"/>
              </a:rPr>
              <a:t> </a:t>
            </a:r>
            <a:r>
              <a:rPr sz="2400" dirty="0">
                <a:solidFill>
                  <a:srgbClr val="17375E"/>
                </a:solidFill>
                <a:latin typeface="Calibri"/>
                <a:cs typeface="Calibri"/>
              </a:rPr>
              <a:t>the</a:t>
            </a:r>
            <a:r>
              <a:rPr sz="2400" spc="-10" dirty="0">
                <a:solidFill>
                  <a:srgbClr val="17375E"/>
                </a:solidFill>
                <a:latin typeface="Calibri"/>
                <a:cs typeface="Calibri"/>
              </a:rPr>
              <a:t> </a:t>
            </a:r>
            <a:r>
              <a:rPr sz="2400" dirty="0">
                <a:solidFill>
                  <a:srgbClr val="17375E"/>
                </a:solidFill>
                <a:latin typeface="Calibri"/>
                <a:cs typeface="Calibri"/>
              </a:rPr>
              <a:t>emissions</a:t>
            </a:r>
            <a:r>
              <a:rPr sz="2400" spc="-60" dirty="0">
                <a:solidFill>
                  <a:srgbClr val="17375E"/>
                </a:solidFill>
                <a:latin typeface="Calibri"/>
                <a:cs typeface="Calibri"/>
              </a:rPr>
              <a:t> </a:t>
            </a:r>
            <a:r>
              <a:rPr sz="2400" dirty="0">
                <a:solidFill>
                  <a:srgbClr val="17375E"/>
                </a:solidFill>
                <a:latin typeface="Calibri"/>
                <a:cs typeface="Calibri"/>
              </a:rPr>
              <a:t>impact</a:t>
            </a:r>
            <a:r>
              <a:rPr sz="2400" spc="-40" dirty="0">
                <a:solidFill>
                  <a:srgbClr val="17375E"/>
                </a:solidFill>
                <a:latin typeface="Calibri"/>
                <a:cs typeface="Calibri"/>
              </a:rPr>
              <a:t> </a:t>
            </a:r>
            <a:r>
              <a:rPr sz="2400" dirty="0">
                <a:solidFill>
                  <a:srgbClr val="17375E"/>
                </a:solidFill>
                <a:latin typeface="Calibri"/>
                <a:cs typeface="Calibri"/>
              </a:rPr>
              <a:t>of</a:t>
            </a:r>
            <a:r>
              <a:rPr sz="2400" spc="-15" dirty="0">
                <a:solidFill>
                  <a:srgbClr val="17375E"/>
                </a:solidFill>
                <a:latin typeface="Calibri"/>
                <a:cs typeface="Calibri"/>
              </a:rPr>
              <a:t> </a:t>
            </a:r>
            <a:r>
              <a:rPr sz="2400" dirty="0">
                <a:solidFill>
                  <a:srgbClr val="17375E"/>
                </a:solidFill>
                <a:latin typeface="Calibri"/>
                <a:cs typeface="Calibri"/>
              </a:rPr>
              <a:t>the</a:t>
            </a:r>
            <a:r>
              <a:rPr sz="2400" spc="-5" dirty="0">
                <a:solidFill>
                  <a:srgbClr val="17375E"/>
                </a:solidFill>
                <a:latin typeface="Calibri"/>
                <a:cs typeface="Calibri"/>
              </a:rPr>
              <a:t> </a:t>
            </a:r>
            <a:r>
              <a:rPr sz="2400" spc="-10" dirty="0">
                <a:solidFill>
                  <a:srgbClr val="17375E"/>
                </a:solidFill>
                <a:latin typeface="Calibri"/>
                <a:cs typeface="Calibri"/>
              </a:rPr>
              <a:t>project?</a:t>
            </a:r>
            <a:endParaRPr sz="2400" dirty="0">
              <a:latin typeface="Calibri"/>
              <a:cs typeface="Calibri"/>
            </a:endParaRPr>
          </a:p>
          <a:p>
            <a:pPr marL="355600" indent="-342900">
              <a:lnSpc>
                <a:spcPct val="100000"/>
              </a:lnSpc>
              <a:spcBef>
                <a:spcPts val="565"/>
              </a:spcBef>
              <a:buFont typeface="Arial"/>
              <a:buChar char="•"/>
              <a:tabLst>
                <a:tab pos="355600" algn="l"/>
              </a:tabLst>
            </a:pPr>
            <a:r>
              <a:rPr sz="2400" dirty="0">
                <a:solidFill>
                  <a:srgbClr val="17375E"/>
                </a:solidFill>
                <a:latin typeface="Calibri"/>
                <a:cs typeface="Calibri"/>
              </a:rPr>
              <a:t>Does</a:t>
            </a:r>
            <a:r>
              <a:rPr sz="2400" spc="-50" dirty="0">
                <a:solidFill>
                  <a:srgbClr val="17375E"/>
                </a:solidFill>
                <a:latin typeface="Calibri"/>
                <a:cs typeface="Calibri"/>
              </a:rPr>
              <a:t> </a:t>
            </a:r>
            <a:r>
              <a:rPr sz="2400" dirty="0">
                <a:solidFill>
                  <a:srgbClr val="17375E"/>
                </a:solidFill>
                <a:latin typeface="Calibri"/>
                <a:cs typeface="Calibri"/>
              </a:rPr>
              <a:t>the</a:t>
            </a:r>
            <a:r>
              <a:rPr sz="2400" spc="-30" dirty="0">
                <a:solidFill>
                  <a:srgbClr val="17375E"/>
                </a:solidFill>
                <a:latin typeface="Calibri"/>
                <a:cs typeface="Calibri"/>
              </a:rPr>
              <a:t> </a:t>
            </a:r>
            <a:r>
              <a:rPr sz="2400" dirty="0">
                <a:solidFill>
                  <a:srgbClr val="17375E"/>
                </a:solidFill>
                <a:latin typeface="Calibri"/>
                <a:cs typeface="Calibri"/>
              </a:rPr>
              <a:t>proposal</a:t>
            </a:r>
            <a:r>
              <a:rPr sz="2400" spc="-25" dirty="0">
                <a:solidFill>
                  <a:srgbClr val="17375E"/>
                </a:solidFill>
                <a:latin typeface="Calibri"/>
                <a:cs typeface="Calibri"/>
              </a:rPr>
              <a:t> </a:t>
            </a:r>
            <a:r>
              <a:rPr sz="2400" dirty="0">
                <a:solidFill>
                  <a:srgbClr val="17375E"/>
                </a:solidFill>
                <a:latin typeface="Calibri"/>
                <a:cs typeface="Calibri"/>
              </a:rPr>
              <a:t>push</a:t>
            </a:r>
            <a:r>
              <a:rPr sz="2400" spc="-35" dirty="0">
                <a:solidFill>
                  <a:srgbClr val="17375E"/>
                </a:solidFill>
                <a:latin typeface="Calibri"/>
                <a:cs typeface="Calibri"/>
              </a:rPr>
              <a:t> </a:t>
            </a:r>
            <a:r>
              <a:rPr sz="2400" dirty="0">
                <a:solidFill>
                  <a:srgbClr val="17375E"/>
                </a:solidFill>
                <a:latin typeface="Calibri"/>
                <a:cs typeface="Calibri"/>
              </a:rPr>
              <a:t>materials</a:t>
            </a:r>
            <a:r>
              <a:rPr sz="2400" spc="-55" dirty="0">
                <a:solidFill>
                  <a:srgbClr val="17375E"/>
                </a:solidFill>
                <a:latin typeface="Calibri"/>
                <a:cs typeface="Calibri"/>
              </a:rPr>
              <a:t> </a:t>
            </a:r>
            <a:r>
              <a:rPr sz="2400" dirty="0">
                <a:solidFill>
                  <a:srgbClr val="17375E"/>
                </a:solidFill>
                <a:latin typeface="Calibri"/>
                <a:cs typeface="Calibri"/>
              </a:rPr>
              <a:t>up</a:t>
            </a:r>
            <a:r>
              <a:rPr sz="2400" spc="-35" dirty="0">
                <a:solidFill>
                  <a:srgbClr val="17375E"/>
                </a:solidFill>
                <a:latin typeface="Calibri"/>
                <a:cs typeface="Calibri"/>
              </a:rPr>
              <a:t> </a:t>
            </a:r>
            <a:r>
              <a:rPr sz="2400" dirty="0">
                <a:solidFill>
                  <a:srgbClr val="17375E"/>
                </a:solidFill>
                <a:latin typeface="Calibri"/>
                <a:cs typeface="Calibri"/>
              </a:rPr>
              <a:t>the</a:t>
            </a:r>
            <a:r>
              <a:rPr sz="2400" spc="-30" dirty="0">
                <a:solidFill>
                  <a:srgbClr val="17375E"/>
                </a:solidFill>
                <a:latin typeface="Calibri"/>
                <a:cs typeface="Calibri"/>
              </a:rPr>
              <a:t> </a:t>
            </a:r>
            <a:r>
              <a:rPr sz="2400" dirty="0">
                <a:solidFill>
                  <a:srgbClr val="17375E"/>
                </a:solidFill>
                <a:latin typeface="Calibri"/>
                <a:cs typeface="Calibri"/>
              </a:rPr>
              <a:t>waste</a:t>
            </a:r>
            <a:r>
              <a:rPr sz="2400" spc="-45" dirty="0">
                <a:solidFill>
                  <a:srgbClr val="17375E"/>
                </a:solidFill>
                <a:latin typeface="Calibri"/>
                <a:cs typeface="Calibri"/>
              </a:rPr>
              <a:t> </a:t>
            </a:r>
            <a:r>
              <a:rPr sz="2400" spc="-10" dirty="0">
                <a:solidFill>
                  <a:srgbClr val="17375E"/>
                </a:solidFill>
                <a:latin typeface="Calibri"/>
                <a:cs typeface="Calibri"/>
              </a:rPr>
              <a:t>hierarchies?</a:t>
            </a:r>
            <a:endParaRPr sz="2400" dirty="0">
              <a:latin typeface="Calibri"/>
              <a:cs typeface="Calibri"/>
            </a:endParaRPr>
          </a:p>
          <a:p>
            <a:pPr marL="756920" marR="47625" indent="-287020">
              <a:lnSpc>
                <a:spcPct val="100000"/>
              </a:lnSpc>
              <a:spcBef>
                <a:spcPts val="520"/>
              </a:spcBef>
              <a:tabLst>
                <a:tab pos="756920" algn="l"/>
              </a:tabLst>
            </a:pPr>
            <a:r>
              <a:rPr sz="2000" spc="-50" dirty="0">
                <a:solidFill>
                  <a:srgbClr val="17375E"/>
                </a:solidFill>
                <a:latin typeface="Arial"/>
                <a:cs typeface="Arial"/>
              </a:rPr>
              <a:t>–</a:t>
            </a:r>
            <a:r>
              <a:rPr sz="2000" dirty="0">
                <a:solidFill>
                  <a:srgbClr val="17375E"/>
                </a:solidFill>
                <a:latin typeface="Arial"/>
                <a:cs typeface="Arial"/>
              </a:rPr>
              <a:t>	</a:t>
            </a:r>
            <a:r>
              <a:rPr sz="2000" dirty="0">
                <a:solidFill>
                  <a:srgbClr val="17375E"/>
                </a:solidFill>
                <a:latin typeface="Calibri"/>
                <a:cs typeface="Calibri"/>
              </a:rPr>
              <a:t>For</a:t>
            </a:r>
            <a:r>
              <a:rPr sz="2000" spc="-45" dirty="0">
                <a:solidFill>
                  <a:srgbClr val="17375E"/>
                </a:solidFill>
                <a:latin typeface="Calibri"/>
                <a:cs typeface="Calibri"/>
              </a:rPr>
              <a:t> </a:t>
            </a:r>
            <a:r>
              <a:rPr sz="2000" dirty="0">
                <a:solidFill>
                  <a:srgbClr val="17375E"/>
                </a:solidFill>
                <a:latin typeface="Calibri"/>
                <a:cs typeface="Calibri"/>
              </a:rPr>
              <a:t>example,</a:t>
            </a:r>
            <a:r>
              <a:rPr sz="2000" spc="-25" dirty="0">
                <a:solidFill>
                  <a:srgbClr val="17375E"/>
                </a:solidFill>
                <a:latin typeface="Calibri"/>
                <a:cs typeface="Calibri"/>
              </a:rPr>
              <a:t> </a:t>
            </a:r>
            <a:r>
              <a:rPr sz="2000" dirty="0">
                <a:solidFill>
                  <a:srgbClr val="17375E"/>
                </a:solidFill>
                <a:latin typeface="Calibri"/>
                <a:cs typeface="Calibri"/>
              </a:rPr>
              <a:t>food</a:t>
            </a:r>
            <a:r>
              <a:rPr sz="2000" spc="-75" dirty="0">
                <a:solidFill>
                  <a:srgbClr val="17375E"/>
                </a:solidFill>
                <a:latin typeface="Calibri"/>
                <a:cs typeface="Calibri"/>
              </a:rPr>
              <a:t> </a:t>
            </a:r>
            <a:r>
              <a:rPr sz="2000" dirty="0">
                <a:solidFill>
                  <a:srgbClr val="17375E"/>
                </a:solidFill>
                <a:latin typeface="Calibri"/>
                <a:cs typeface="Calibri"/>
              </a:rPr>
              <a:t>donation,</a:t>
            </a:r>
            <a:r>
              <a:rPr sz="2000" spc="-70" dirty="0">
                <a:solidFill>
                  <a:srgbClr val="17375E"/>
                </a:solidFill>
                <a:latin typeface="Calibri"/>
                <a:cs typeface="Calibri"/>
              </a:rPr>
              <a:t> </a:t>
            </a:r>
            <a:r>
              <a:rPr sz="2000" dirty="0">
                <a:solidFill>
                  <a:srgbClr val="17375E"/>
                </a:solidFill>
                <a:latin typeface="Calibri"/>
                <a:cs typeface="Calibri"/>
              </a:rPr>
              <a:t>gleaning,</a:t>
            </a:r>
            <a:r>
              <a:rPr sz="2000" spc="-65" dirty="0">
                <a:solidFill>
                  <a:srgbClr val="17375E"/>
                </a:solidFill>
                <a:latin typeface="Calibri"/>
                <a:cs typeface="Calibri"/>
              </a:rPr>
              <a:t> </a:t>
            </a:r>
            <a:r>
              <a:rPr sz="2000" dirty="0">
                <a:solidFill>
                  <a:srgbClr val="17375E"/>
                </a:solidFill>
                <a:latin typeface="Calibri"/>
                <a:cs typeface="Calibri"/>
              </a:rPr>
              <a:t>reuse,</a:t>
            </a:r>
            <a:r>
              <a:rPr sz="2000" spc="-45" dirty="0">
                <a:solidFill>
                  <a:srgbClr val="17375E"/>
                </a:solidFill>
                <a:latin typeface="Calibri"/>
                <a:cs typeface="Calibri"/>
              </a:rPr>
              <a:t> </a:t>
            </a:r>
            <a:r>
              <a:rPr sz="2000" spc="-20" dirty="0">
                <a:solidFill>
                  <a:srgbClr val="17375E"/>
                </a:solidFill>
                <a:latin typeface="Calibri"/>
                <a:cs typeface="Calibri"/>
              </a:rPr>
              <a:t>repair,</a:t>
            </a:r>
            <a:r>
              <a:rPr sz="2000" spc="-30" dirty="0">
                <a:solidFill>
                  <a:srgbClr val="17375E"/>
                </a:solidFill>
                <a:latin typeface="Calibri"/>
                <a:cs typeface="Calibri"/>
              </a:rPr>
              <a:t> </a:t>
            </a:r>
            <a:r>
              <a:rPr sz="2000" dirty="0">
                <a:solidFill>
                  <a:srgbClr val="17375E"/>
                </a:solidFill>
                <a:latin typeface="Calibri"/>
                <a:cs typeface="Calibri"/>
              </a:rPr>
              <a:t>lending</a:t>
            </a:r>
            <a:r>
              <a:rPr sz="2000" spc="-65" dirty="0">
                <a:solidFill>
                  <a:srgbClr val="17375E"/>
                </a:solidFill>
                <a:latin typeface="Calibri"/>
                <a:cs typeface="Calibri"/>
              </a:rPr>
              <a:t> </a:t>
            </a:r>
            <a:r>
              <a:rPr sz="2000" dirty="0">
                <a:solidFill>
                  <a:srgbClr val="17375E"/>
                </a:solidFill>
                <a:latin typeface="Calibri"/>
                <a:cs typeface="Calibri"/>
              </a:rPr>
              <a:t>programs</a:t>
            </a:r>
            <a:r>
              <a:rPr sz="2000" spc="-45" dirty="0">
                <a:solidFill>
                  <a:srgbClr val="17375E"/>
                </a:solidFill>
                <a:latin typeface="Calibri"/>
                <a:cs typeface="Calibri"/>
              </a:rPr>
              <a:t> </a:t>
            </a:r>
            <a:r>
              <a:rPr sz="2000" spc="-10" dirty="0">
                <a:solidFill>
                  <a:srgbClr val="17375E"/>
                </a:solidFill>
                <a:latin typeface="Calibri"/>
                <a:cs typeface="Calibri"/>
              </a:rPr>
              <a:t>(tool </a:t>
            </a:r>
            <a:r>
              <a:rPr sz="2000" dirty="0">
                <a:solidFill>
                  <a:srgbClr val="17375E"/>
                </a:solidFill>
                <a:latin typeface="Calibri"/>
                <a:cs typeface="Calibri"/>
              </a:rPr>
              <a:t>libraries,</a:t>
            </a:r>
            <a:r>
              <a:rPr sz="2000" spc="-30" dirty="0">
                <a:solidFill>
                  <a:srgbClr val="17375E"/>
                </a:solidFill>
                <a:latin typeface="Calibri"/>
                <a:cs typeface="Calibri"/>
              </a:rPr>
              <a:t> </a:t>
            </a:r>
            <a:r>
              <a:rPr sz="2000" dirty="0">
                <a:solidFill>
                  <a:srgbClr val="17375E"/>
                </a:solidFill>
                <a:latin typeface="Calibri"/>
                <a:cs typeface="Calibri"/>
              </a:rPr>
              <a:t>etc.)</a:t>
            </a:r>
            <a:r>
              <a:rPr sz="2000" spc="-30" dirty="0">
                <a:solidFill>
                  <a:srgbClr val="17375E"/>
                </a:solidFill>
                <a:latin typeface="Calibri"/>
                <a:cs typeface="Calibri"/>
              </a:rPr>
              <a:t> </a:t>
            </a:r>
            <a:r>
              <a:rPr sz="2000" dirty="0">
                <a:solidFill>
                  <a:srgbClr val="17375E"/>
                </a:solidFill>
                <a:latin typeface="Calibri"/>
                <a:cs typeface="Calibri"/>
              </a:rPr>
              <a:t>and</a:t>
            </a:r>
            <a:r>
              <a:rPr sz="2000" spc="-30" dirty="0">
                <a:solidFill>
                  <a:srgbClr val="17375E"/>
                </a:solidFill>
                <a:latin typeface="Calibri"/>
                <a:cs typeface="Calibri"/>
              </a:rPr>
              <a:t> </a:t>
            </a:r>
            <a:r>
              <a:rPr sz="2000" dirty="0">
                <a:solidFill>
                  <a:srgbClr val="17375E"/>
                </a:solidFill>
                <a:latin typeface="Calibri"/>
                <a:cs typeface="Calibri"/>
              </a:rPr>
              <a:t>other</a:t>
            </a:r>
            <a:r>
              <a:rPr sz="2000" spc="-55" dirty="0">
                <a:solidFill>
                  <a:srgbClr val="17375E"/>
                </a:solidFill>
                <a:latin typeface="Calibri"/>
                <a:cs typeface="Calibri"/>
              </a:rPr>
              <a:t> </a:t>
            </a:r>
            <a:r>
              <a:rPr sz="2000" dirty="0">
                <a:solidFill>
                  <a:srgbClr val="17375E"/>
                </a:solidFill>
                <a:latin typeface="Calibri"/>
                <a:cs typeface="Calibri"/>
              </a:rPr>
              <a:t>sharing</a:t>
            </a:r>
            <a:r>
              <a:rPr sz="2000" spc="-40" dirty="0">
                <a:solidFill>
                  <a:srgbClr val="17375E"/>
                </a:solidFill>
                <a:latin typeface="Calibri"/>
                <a:cs typeface="Calibri"/>
              </a:rPr>
              <a:t> </a:t>
            </a:r>
            <a:r>
              <a:rPr sz="2000" dirty="0">
                <a:solidFill>
                  <a:srgbClr val="17375E"/>
                </a:solidFill>
                <a:latin typeface="Calibri"/>
                <a:cs typeface="Calibri"/>
              </a:rPr>
              <a:t>initiatives</a:t>
            </a:r>
            <a:r>
              <a:rPr sz="2000" spc="-20" dirty="0">
                <a:solidFill>
                  <a:srgbClr val="17375E"/>
                </a:solidFill>
                <a:latin typeface="Calibri"/>
                <a:cs typeface="Calibri"/>
              </a:rPr>
              <a:t> </a:t>
            </a:r>
            <a:r>
              <a:rPr sz="2000" dirty="0">
                <a:solidFill>
                  <a:srgbClr val="17375E"/>
                </a:solidFill>
                <a:latin typeface="Calibri"/>
                <a:cs typeface="Calibri"/>
              </a:rPr>
              <a:t>preserve</a:t>
            </a:r>
            <a:r>
              <a:rPr sz="2000" spc="-35" dirty="0">
                <a:solidFill>
                  <a:srgbClr val="17375E"/>
                </a:solidFill>
                <a:latin typeface="Calibri"/>
                <a:cs typeface="Calibri"/>
              </a:rPr>
              <a:t> </a:t>
            </a:r>
            <a:r>
              <a:rPr sz="2000" dirty="0">
                <a:solidFill>
                  <a:srgbClr val="17375E"/>
                </a:solidFill>
                <a:latin typeface="Calibri"/>
                <a:cs typeface="Calibri"/>
              </a:rPr>
              <a:t>existing</a:t>
            </a:r>
            <a:r>
              <a:rPr sz="2000" spc="-25" dirty="0">
                <a:solidFill>
                  <a:srgbClr val="17375E"/>
                </a:solidFill>
                <a:latin typeface="Calibri"/>
                <a:cs typeface="Calibri"/>
              </a:rPr>
              <a:t> </a:t>
            </a:r>
            <a:r>
              <a:rPr sz="2000" spc="-10" dirty="0">
                <a:solidFill>
                  <a:srgbClr val="17375E"/>
                </a:solidFill>
                <a:latin typeface="Calibri"/>
                <a:cs typeface="Calibri"/>
              </a:rPr>
              <a:t>resources.</a:t>
            </a:r>
            <a:endParaRPr sz="2000" dirty="0">
              <a:latin typeface="Calibri"/>
              <a:cs typeface="Calibri"/>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43216" y="104037"/>
            <a:ext cx="8187690" cy="838326"/>
          </a:xfrm>
          <a:prstGeom prst="rect">
            <a:avLst/>
          </a:prstGeom>
        </p:spPr>
        <p:txBody>
          <a:bodyPr vert="horz" wrap="square" lIns="0" tIns="185166" rIns="0" bIns="0" rtlCol="0">
            <a:spAutoFit/>
          </a:bodyPr>
          <a:lstStyle/>
          <a:p>
            <a:pPr marL="1983105">
              <a:lnSpc>
                <a:spcPct val="100000"/>
              </a:lnSpc>
              <a:spcBef>
                <a:spcPts val="100"/>
              </a:spcBef>
            </a:pPr>
            <a:r>
              <a:rPr dirty="0"/>
              <a:t>Common </a:t>
            </a:r>
            <a:r>
              <a:rPr spc="-10" dirty="0"/>
              <a:t>Pitfalls</a:t>
            </a:r>
          </a:p>
        </p:txBody>
      </p:sp>
      <p:pic>
        <p:nvPicPr>
          <p:cNvPr id="3" name="object 3" descr="Image of calculator and balance sheet"/>
          <p:cNvPicPr/>
          <p:nvPr/>
        </p:nvPicPr>
        <p:blipFill>
          <a:blip r:embed="rId2" cstate="print"/>
          <a:stretch>
            <a:fillRect/>
          </a:stretch>
        </p:blipFill>
        <p:spPr>
          <a:xfrm>
            <a:off x="2470785" y="4348993"/>
            <a:ext cx="4202430" cy="1840239"/>
          </a:xfrm>
          <a:prstGeom prst="rect">
            <a:avLst/>
          </a:prstGeom>
        </p:spPr>
      </p:pic>
      <p:sp>
        <p:nvSpPr>
          <p:cNvPr id="4" name="object 4"/>
          <p:cNvSpPr txBox="1">
            <a:spLocks noGrp="1"/>
          </p:cNvSpPr>
          <p:nvPr>
            <p:ph type="body" idx="1"/>
          </p:nvPr>
        </p:nvSpPr>
        <p:spPr>
          <a:xfrm>
            <a:off x="536256" y="920750"/>
            <a:ext cx="7994650" cy="3798476"/>
          </a:xfrm>
          <a:prstGeom prst="rect">
            <a:avLst/>
          </a:prstGeom>
        </p:spPr>
        <p:txBody>
          <a:bodyPr vert="horz" wrap="square" lIns="0" tIns="88900" rIns="0" bIns="0" rtlCol="0">
            <a:spAutoFit/>
          </a:bodyPr>
          <a:lstStyle/>
          <a:p>
            <a:pPr marL="354965" indent="-342265">
              <a:lnSpc>
                <a:spcPct val="100000"/>
              </a:lnSpc>
              <a:spcBef>
                <a:spcPts val="700"/>
              </a:spcBef>
              <a:buFont typeface="Arial"/>
              <a:buChar char="•"/>
              <a:tabLst>
                <a:tab pos="354965" algn="l"/>
              </a:tabLst>
            </a:pPr>
            <a:r>
              <a:rPr dirty="0"/>
              <a:t>Math:</a:t>
            </a:r>
            <a:r>
              <a:rPr spc="-50" dirty="0"/>
              <a:t> </a:t>
            </a:r>
            <a:r>
              <a:rPr dirty="0"/>
              <a:t>double-check</a:t>
            </a:r>
            <a:r>
              <a:rPr spc="-70" dirty="0"/>
              <a:t> </a:t>
            </a:r>
            <a:r>
              <a:rPr dirty="0"/>
              <a:t>your</a:t>
            </a:r>
            <a:r>
              <a:rPr spc="-35" dirty="0"/>
              <a:t> </a:t>
            </a:r>
            <a:r>
              <a:rPr dirty="0"/>
              <a:t>match,</a:t>
            </a:r>
            <a:r>
              <a:rPr spc="-60" dirty="0"/>
              <a:t> </a:t>
            </a:r>
            <a:r>
              <a:rPr dirty="0"/>
              <a:t>your</a:t>
            </a:r>
            <a:r>
              <a:rPr spc="-40" dirty="0"/>
              <a:t> </a:t>
            </a:r>
            <a:r>
              <a:rPr dirty="0"/>
              <a:t>cost</a:t>
            </a:r>
            <a:r>
              <a:rPr spc="-40" dirty="0"/>
              <a:t> </a:t>
            </a:r>
            <a:r>
              <a:rPr dirty="0"/>
              <a:t>totals,</a:t>
            </a:r>
            <a:r>
              <a:rPr spc="-55" dirty="0"/>
              <a:t> </a:t>
            </a:r>
            <a:r>
              <a:rPr spc="-20" dirty="0"/>
              <a:t>etc.</a:t>
            </a:r>
          </a:p>
          <a:p>
            <a:pPr marL="354965" marR="1001394" indent="-342900">
              <a:lnSpc>
                <a:spcPct val="100000"/>
              </a:lnSpc>
              <a:spcBef>
                <a:spcPts val="605"/>
              </a:spcBef>
              <a:buFont typeface="Arial"/>
              <a:buChar char="•"/>
              <a:tabLst>
                <a:tab pos="354965" algn="l"/>
              </a:tabLst>
            </a:pPr>
            <a:r>
              <a:rPr dirty="0"/>
              <a:t>Pay</a:t>
            </a:r>
            <a:r>
              <a:rPr spc="-45" dirty="0"/>
              <a:t> </a:t>
            </a:r>
            <a:r>
              <a:rPr spc="-10" dirty="0"/>
              <a:t>attention</a:t>
            </a:r>
            <a:r>
              <a:rPr spc="-50" dirty="0"/>
              <a:t> </a:t>
            </a:r>
            <a:r>
              <a:rPr dirty="0"/>
              <a:t>to</a:t>
            </a:r>
            <a:r>
              <a:rPr spc="-60" dirty="0"/>
              <a:t> </a:t>
            </a:r>
            <a:r>
              <a:rPr dirty="0"/>
              <a:t>deadlines;</a:t>
            </a:r>
            <a:r>
              <a:rPr spc="-65" dirty="0"/>
              <a:t> </a:t>
            </a:r>
            <a:r>
              <a:rPr dirty="0"/>
              <a:t>for</a:t>
            </a:r>
            <a:r>
              <a:rPr spc="-45" dirty="0"/>
              <a:t> </a:t>
            </a:r>
            <a:r>
              <a:rPr dirty="0"/>
              <a:t>questions</a:t>
            </a:r>
            <a:r>
              <a:rPr spc="-55" dirty="0"/>
              <a:t> </a:t>
            </a:r>
            <a:r>
              <a:rPr dirty="0"/>
              <a:t>and</a:t>
            </a:r>
            <a:r>
              <a:rPr spc="-50" dirty="0"/>
              <a:t> </a:t>
            </a:r>
            <a:r>
              <a:rPr dirty="0"/>
              <a:t>for</a:t>
            </a:r>
            <a:r>
              <a:rPr spc="-35" dirty="0"/>
              <a:t> </a:t>
            </a:r>
            <a:r>
              <a:rPr spc="-25" dirty="0"/>
              <a:t>the </a:t>
            </a:r>
            <a:r>
              <a:rPr dirty="0"/>
              <a:t>completed</a:t>
            </a:r>
            <a:r>
              <a:rPr spc="-75" dirty="0"/>
              <a:t> </a:t>
            </a:r>
            <a:r>
              <a:rPr spc="-10" dirty="0"/>
              <a:t>application</a:t>
            </a:r>
            <a:r>
              <a:rPr lang="en-US" spc="-10" dirty="0"/>
              <a:t>.</a:t>
            </a:r>
            <a:endParaRPr spc="-10" dirty="0"/>
          </a:p>
          <a:p>
            <a:pPr marL="354965" marR="5080" indent="-342900">
              <a:lnSpc>
                <a:spcPct val="100000"/>
              </a:lnSpc>
              <a:spcBef>
                <a:spcPts val="600"/>
              </a:spcBef>
              <a:buFont typeface="Arial"/>
              <a:buChar char="•"/>
              <a:tabLst>
                <a:tab pos="354965" algn="l"/>
              </a:tabLst>
            </a:pPr>
            <a:r>
              <a:rPr dirty="0"/>
              <a:t>Make</a:t>
            </a:r>
            <a:r>
              <a:rPr spc="-65" dirty="0"/>
              <a:t> </a:t>
            </a:r>
            <a:r>
              <a:rPr dirty="0"/>
              <a:t>sure</a:t>
            </a:r>
            <a:r>
              <a:rPr spc="-15" dirty="0"/>
              <a:t> </a:t>
            </a:r>
            <a:r>
              <a:rPr dirty="0"/>
              <a:t>you</a:t>
            </a:r>
            <a:r>
              <a:rPr spc="-45" dirty="0"/>
              <a:t> </a:t>
            </a:r>
            <a:r>
              <a:rPr dirty="0"/>
              <a:t>submit</a:t>
            </a:r>
            <a:r>
              <a:rPr spc="-60" dirty="0"/>
              <a:t> </a:t>
            </a:r>
            <a:r>
              <a:rPr dirty="0"/>
              <a:t>all</a:t>
            </a:r>
            <a:r>
              <a:rPr spc="-55" dirty="0"/>
              <a:t> </a:t>
            </a:r>
            <a:r>
              <a:rPr dirty="0"/>
              <a:t>required</a:t>
            </a:r>
            <a:r>
              <a:rPr spc="-20" dirty="0"/>
              <a:t> </a:t>
            </a:r>
            <a:r>
              <a:rPr dirty="0"/>
              <a:t>documents</a:t>
            </a:r>
            <a:r>
              <a:rPr spc="-60" dirty="0"/>
              <a:t> </a:t>
            </a:r>
            <a:r>
              <a:rPr dirty="0"/>
              <a:t>and</a:t>
            </a:r>
            <a:r>
              <a:rPr spc="-25" dirty="0"/>
              <a:t> </a:t>
            </a:r>
            <a:r>
              <a:rPr dirty="0"/>
              <a:t>that</a:t>
            </a:r>
            <a:r>
              <a:rPr spc="-35" dirty="0"/>
              <a:t> </a:t>
            </a:r>
            <a:r>
              <a:rPr spc="-20" dirty="0"/>
              <a:t>each </a:t>
            </a:r>
            <a:r>
              <a:rPr dirty="0"/>
              <a:t>document</a:t>
            </a:r>
            <a:r>
              <a:rPr spc="-40" dirty="0"/>
              <a:t> </a:t>
            </a:r>
            <a:r>
              <a:rPr dirty="0"/>
              <a:t>is</a:t>
            </a:r>
            <a:r>
              <a:rPr spc="-40" dirty="0"/>
              <a:t> </a:t>
            </a:r>
            <a:r>
              <a:rPr dirty="0"/>
              <a:t>complete</a:t>
            </a:r>
            <a:r>
              <a:rPr spc="-45" dirty="0"/>
              <a:t> </a:t>
            </a:r>
            <a:r>
              <a:rPr dirty="0"/>
              <a:t>and</a:t>
            </a:r>
            <a:r>
              <a:rPr spc="-25" dirty="0"/>
              <a:t> </a:t>
            </a:r>
            <a:r>
              <a:rPr spc="-10" dirty="0"/>
              <a:t>accurate</a:t>
            </a:r>
            <a:r>
              <a:rPr lang="en-US" spc="-10" dirty="0"/>
              <a:t>.</a:t>
            </a:r>
            <a:endParaRPr spc="-10" dirty="0"/>
          </a:p>
          <a:p>
            <a:pPr marL="354965" indent="-342265">
              <a:lnSpc>
                <a:spcPct val="100000"/>
              </a:lnSpc>
              <a:spcBef>
                <a:spcPts val="600"/>
              </a:spcBef>
              <a:buFont typeface="Arial"/>
              <a:buChar char="•"/>
              <a:tabLst>
                <a:tab pos="354965" algn="l"/>
              </a:tabLst>
            </a:pPr>
            <a:r>
              <a:rPr dirty="0"/>
              <a:t>Ask</a:t>
            </a:r>
            <a:r>
              <a:rPr spc="-40" dirty="0"/>
              <a:t> </a:t>
            </a:r>
            <a:r>
              <a:rPr dirty="0"/>
              <a:t>questions</a:t>
            </a:r>
            <a:r>
              <a:rPr spc="-70" dirty="0"/>
              <a:t> </a:t>
            </a:r>
            <a:r>
              <a:rPr dirty="0"/>
              <a:t>through</a:t>
            </a:r>
            <a:r>
              <a:rPr spc="-45" dirty="0"/>
              <a:t> </a:t>
            </a:r>
            <a:r>
              <a:rPr dirty="0"/>
              <a:t>the</a:t>
            </a:r>
            <a:r>
              <a:rPr spc="-40" dirty="0"/>
              <a:t> </a:t>
            </a:r>
            <a:r>
              <a:rPr dirty="0"/>
              <a:t>appropriate</a:t>
            </a:r>
            <a:r>
              <a:rPr spc="-25" dirty="0"/>
              <a:t> </a:t>
            </a:r>
            <a:r>
              <a:rPr dirty="0"/>
              <a:t>channel</a:t>
            </a:r>
            <a:r>
              <a:rPr spc="-35" dirty="0"/>
              <a:t> </a:t>
            </a:r>
            <a:r>
              <a:rPr dirty="0"/>
              <a:t>and</a:t>
            </a:r>
            <a:r>
              <a:rPr spc="-45" dirty="0"/>
              <a:t> </a:t>
            </a:r>
            <a:r>
              <a:rPr dirty="0"/>
              <a:t>on</a:t>
            </a:r>
            <a:r>
              <a:rPr spc="-45" dirty="0"/>
              <a:t> </a:t>
            </a:r>
            <a:r>
              <a:rPr spc="-20" dirty="0"/>
              <a:t>time</a:t>
            </a:r>
            <a:r>
              <a:rPr lang="en-US" spc="-20" dirty="0"/>
              <a:t>.</a:t>
            </a:r>
          </a:p>
          <a:p>
            <a:pPr marL="354965" indent="-342265">
              <a:spcBef>
                <a:spcPts val="600"/>
              </a:spcBef>
              <a:buFont typeface="Arial"/>
              <a:buChar char="•"/>
              <a:tabLst>
                <a:tab pos="354965" algn="l"/>
              </a:tabLst>
            </a:pPr>
            <a:r>
              <a:rPr lang="en-US" dirty="0"/>
              <a:t>Read RFP carefully and follow</a:t>
            </a:r>
            <a:r>
              <a:rPr lang="en-US" spc="-45" dirty="0"/>
              <a:t> </a:t>
            </a:r>
            <a:r>
              <a:rPr lang="en-US" dirty="0"/>
              <a:t>all</a:t>
            </a:r>
            <a:r>
              <a:rPr lang="en-US" spc="-40" dirty="0"/>
              <a:t> </a:t>
            </a:r>
            <a:r>
              <a:rPr lang="en-US" spc="-10" dirty="0"/>
              <a:t>instructions </a:t>
            </a:r>
            <a:r>
              <a:rPr lang="en-US" dirty="0"/>
              <a:t>to</a:t>
            </a:r>
            <a:r>
              <a:rPr lang="en-US" spc="-25" dirty="0"/>
              <a:t> </a:t>
            </a:r>
            <a:r>
              <a:rPr lang="en-US" dirty="0"/>
              <a:t>submit</a:t>
            </a:r>
            <a:r>
              <a:rPr lang="en-US" spc="-35" dirty="0"/>
              <a:t> </a:t>
            </a:r>
            <a:r>
              <a:rPr lang="en-US" spc="-25" dirty="0"/>
              <a:t>the </a:t>
            </a:r>
            <a:r>
              <a:rPr lang="en-US" dirty="0"/>
              <a:t>application</a:t>
            </a:r>
            <a:r>
              <a:rPr lang="en-US" spc="-90" dirty="0"/>
              <a:t> </a:t>
            </a:r>
            <a:r>
              <a:rPr lang="en-US" spc="-25" dirty="0"/>
              <a:t>and </a:t>
            </a:r>
            <a:r>
              <a:rPr lang="en-US" dirty="0"/>
              <a:t>questions</a:t>
            </a:r>
            <a:r>
              <a:rPr lang="en-US" spc="-70" dirty="0"/>
              <a:t> </a:t>
            </a:r>
            <a:r>
              <a:rPr lang="en-US" dirty="0"/>
              <a:t>via</a:t>
            </a:r>
            <a:r>
              <a:rPr lang="en-US" spc="-20" dirty="0"/>
              <a:t> </a:t>
            </a:r>
            <a:r>
              <a:rPr lang="en-US" spc="-10" dirty="0"/>
              <a:t>email.</a:t>
            </a:r>
          </a:p>
          <a:p>
            <a:pPr marL="12700">
              <a:lnSpc>
                <a:spcPct val="100000"/>
              </a:lnSpc>
              <a:spcBef>
                <a:spcPts val="600"/>
              </a:spcBef>
              <a:tabLst>
                <a:tab pos="354965" algn="l"/>
              </a:tabLst>
            </a:pPr>
            <a:endParaRPr spc="-2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7E1F97-B1F8-CE7E-1D1D-E1D52BDE88BA}"/>
              </a:ext>
            </a:extLst>
          </p:cNvPr>
          <p:cNvSpPr>
            <a:spLocks noGrp="1"/>
          </p:cNvSpPr>
          <p:nvPr>
            <p:ph type="title"/>
          </p:nvPr>
        </p:nvSpPr>
        <p:spPr>
          <a:xfrm>
            <a:off x="478154" y="349612"/>
            <a:ext cx="8187690" cy="615553"/>
          </a:xfrm>
        </p:spPr>
        <p:txBody>
          <a:bodyPr/>
          <a:lstStyle/>
          <a:p>
            <a:pPr algn="ctr"/>
            <a:r>
              <a:rPr lang="en-US" dirty="0"/>
              <a:t>A Final Word on Match…</a:t>
            </a:r>
          </a:p>
        </p:txBody>
      </p:sp>
      <p:sp>
        <p:nvSpPr>
          <p:cNvPr id="3" name="Text Placeholder 2">
            <a:extLst>
              <a:ext uri="{FF2B5EF4-FFF2-40B4-BE49-F238E27FC236}">
                <a16:creationId xmlns:a16="http://schemas.microsoft.com/office/drawing/2014/main" id="{D7DF9939-3B48-270C-CFB0-B2837141A613}"/>
              </a:ext>
            </a:extLst>
          </p:cNvPr>
          <p:cNvSpPr>
            <a:spLocks noGrp="1"/>
          </p:cNvSpPr>
          <p:nvPr>
            <p:ph type="body" idx="1"/>
          </p:nvPr>
        </p:nvSpPr>
        <p:spPr>
          <a:xfrm>
            <a:off x="671195" y="965165"/>
            <a:ext cx="7801609" cy="4801314"/>
          </a:xfrm>
        </p:spPr>
        <p:txBody>
          <a:bodyPr/>
          <a:lstStyle/>
          <a:p>
            <a:pPr marL="0" marR="0">
              <a:spcBef>
                <a:spcPts val="0"/>
              </a:spcBef>
              <a:spcAft>
                <a:spcPts val="0"/>
              </a:spcAft>
            </a:pPr>
            <a:r>
              <a:rPr lang="en-US" dirty="0">
                <a:effectLst/>
                <a:latin typeface="+mn-lt"/>
                <a:ea typeface="Calibri" panose="020F0502020204030204" pitchFamily="34" charset="0"/>
              </a:rPr>
              <a:t>All proposals providing “financial” match must include proof of available funds, as an addendum, at the time of submission of a proposal to the Department.  Proof may include any of the following: </a:t>
            </a:r>
          </a:p>
          <a:p>
            <a:pPr marL="342900" marR="0" lvl="0" indent="-342900">
              <a:spcBef>
                <a:spcPts val="0"/>
              </a:spcBef>
              <a:spcAft>
                <a:spcPts val="0"/>
              </a:spcAft>
              <a:buFont typeface="Symbol" panose="05050102010706020507" pitchFamily="18" charset="2"/>
              <a:buChar char=""/>
            </a:pPr>
            <a:r>
              <a:rPr lang="en-US" dirty="0">
                <a:effectLst/>
                <a:latin typeface="+mn-lt"/>
                <a:ea typeface="Times New Roman" panose="02020603050405020304" pitchFamily="18" charset="0"/>
              </a:rPr>
              <a:t>A recent bank statement,</a:t>
            </a:r>
          </a:p>
          <a:p>
            <a:pPr marL="342900" marR="0" lvl="0" indent="-342900">
              <a:spcBef>
                <a:spcPts val="0"/>
              </a:spcBef>
              <a:spcAft>
                <a:spcPts val="0"/>
              </a:spcAft>
              <a:buFont typeface="Symbol" panose="05050102010706020507" pitchFamily="18" charset="2"/>
              <a:buChar char=""/>
            </a:pPr>
            <a:r>
              <a:rPr lang="en-US" dirty="0">
                <a:effectLst/>
                <a:latin typeface="Calibri" panose="020F0502020204030204" pitchFamily="34" charset="0"/>
                <a:ea typeface="Calibri" panose="020F0502020204030204" pitchFamily="34" charset="0"/>
              </a:rPr>
              <a:t>Notice of intent to fund by an entity other than the applicant” or similar?</a:t>
            </a:r>
            <a:r>
              <a:rPr lang="en-US" dirty="0">
                <a:effectLst/>
                <a:latin typeface="+mn-lt"/>
                <a:ea typeface="Times New Roman" panose="02020603050405020304" pitchFamily="18" charset="0"/>
              </a:rPr>
              <a:t>, or</a:t>
            </a:r>
          </a:p>
          <a:p>
            <a:pPr marL="342900" marR="0" lvl="0" indent="-342900">
              <a:spcBef>
                <a:spcPts val="0"/>
              </a:spcBef>
              <a:spcAft>
                <a:spcPts val="0"/>
              </a:spcAft>
              <a:buFont typeface="Symbol" panose="05050102010706020507" pitchFamily="18" charset="2"/>
              <a:buChar char=""/>
            </a:pPr>
            <a:r>
              <a:rPr lang="en-US" dirty="0">
                <a:effectLst/>
                <a:latin typeface="+mn-lt"/>
                <a:ea typeface="Times New Roman" panose="02020603050405020304" pitchFamily="18" charset="0"/>
              </a:rPr>
              <a:t>Any communication verifying available funds on bank letterhead.</a:t>
            </a:r>
          </a:p>
          <a:p>
            <a:pPr marL="457200" marR="0">
              <a:spcBef>
                <a:spcPts val="0"/>
              </a:spcBef>
              <a:spcAft>
                <a:spcPts val="0"/>
              </a:spcAft>
            </a:pPr>
            <a:r>
              <a:rPr lang="en-US" dirty="0">
                <a:effectLst/>
                <a:latin typeface="+mn-lt"/>
                <a:ea typeface="Calibri" panose="020F0502020204030204" pitchFamily="34" charset="0"/>
              </a:rPr>
              <a:t> </a:t>
            </a:r>
            <a:endParaRPr lang="en-US" dirty="0">
              <a:effectLst/>
              <a:latin typeface="+mn-lt"/>
              <a:ea typeface="Times New Roman" panose="02020603050405020304" pitchFamily="18" charset="0"/>
            </a:endParaRPr>
          </a:p>
          <a:p>
            <a:r>
              <a:rPr lang="en-US" dirty="0">
                <a:solidFill>
                  <a:schemeClr val="tx2"/>
                </a:solidFill>
                <a:effectLst/>
                <a:latin typeface="+mn-lt"/>
                <a:ea typeface="Calibri" panose="020F0502020204030204" pitchFamily="34" charset="0"/>
              </a:rPr>
              <a:t>In </a:t>
            </a:r>
            <a:r>
              <a:rPr lang="en-US" u="sng" dirty="0">
                <a:solidFill>
                  <a:schemeClr val="tx2"/>
                </a:solidFill>
                <a:effectLst/>
                <a:latin typeface="+mn-lt"/>
                <a:ea typeface="Calibri" panose="020F0502020204030204" pitchFamily="34" charset="0"/>
              </a:rPr>
              <a:t>no case</a:t>
            </a:r>
            <a:r>
              <a:rPr lang="en-US" dirty="0">
                <a:solidFill>
                  <a:schemeClr val="tx2"/>
                </a:solidFill>
                <a:effectLst/>
                <a:latin typeface="+mn-lt"/>
                <a:ea typeface="Calibri" panose="020F0502020204030204" pitchFamily="34" charset="0"/>
              </a:rPr>
              <a:t> may Waste Diversion Funds be used as collateral to secure loans or leveraged to help secure other funding sources.</a:t>
            </a:r>
            <a:endParaRPr lang="en-US" dirty="0">
              <a:solidFill>
                <a:schemeClr val="tx2"/>
              </a:solidFill>
              <a:latin typeface="+mn-lt"/>
            </a:endParaRPr>
          </a:p>
        </p:txBody>
      </p:sp>
    </p:spTree>
    <p:extLst>
      <p:ext uri="{BB962C8B-B14F-4D97-AF65-F5344CB8AC3E}">
        <p14:creationId xmlns:p14="http://schemas.microsoft.com/office/powerpoint/2010/main" val="38963546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idx="4294967295"/>
          </p:nvPr>
        </p:nvSpPr>
        <p:spPr>
          <a:xfrm>
            <a:off x="135670" y="3549227"/>
            <a:ext cx="8971279" cy="574040"/>
          </a:xfrm>
          <a:prstGeom prst="rect">
            <a:avLst/>
          </a:prstGeom>
          <a:noFill/>
          <a:ln>
            <a:noFill/>
            <a:prstDash/>
          </a:ln>
          <a:effectLst/>
        </p:spPr>
        <p:txBody>
          <a:bodyPr rot="0" spcFirstLastPara="0" vertOverflow="overflow" horzOverflow="overflow" vert="horz" wrap="square" lIns="0" tIns="12700" rIns="0" bIns="0" numCol="1" spcCol="0" rtlCol="0" fromWordArt="0" anchor="t" anchorCtr="0" forceAA="0" compatLnSpc="1">
            <a:prstTxWarp prst="textNoShape">
              <a:avLst/>
            </a:prstTxWarp>
            <a:spAutoFit/>
          </a:bodyPr>
          <a:lstStyle/>
          <a:p>
            <a:pPr marL="12700" marR="0" lvl="0" indent="0" algn="ctr" defTabSz="914400" eaLnBrk="1" fontAlgn="auto" latinLnBrk="0" hangingPunct="1">
              <a:lnSpc>
                <a:spcPct val="100000"/>
              </a:lnSpc>
              <a:spcBef>
                <a:spcPts val="100"/>
              </a:spcBef>
              <a:spcAft>
                <a:spcPts val="0"/>
              </a:spcAft>
              <a:buClrTx/>
              <a:buSzTx/>
              <a:buFontTx/>
              <a:buNone/>
              <a:tabLst/>
              <a:defRPr/>
            </a:pPr>
            <a:r>
              <a:rPr kumimoji="0" lang="en-US" sz="3600" b="1" i="0" u="none" strike="noStrike" kern="0" cap="none" spc="-10" normalizeH="0" baseline="0" noProof="0" dirty="0">
                <a:ln>
                  <a:noFill/>
                </a:ln>
                <a:solidFill>
                  <a:schemeClr val="tx2"/>
                </a:solidFill>
                <a:effectLst/>
                <a:uLnTx/>
                <a:uFillTx/>
                <a:latin typeface="Calibri"/>
                <a:cs typeface="Calibri"/>
              </a:rPr>
              <a:t>Questions?</a:t>
            </a:r>
            <a:endParaRPr kumimoji="0" lang="en-US" sz="3600" b="0" i="0" u="none" strike="noStrike" kern="0" cap="none" spc="0" normalizeH="0" baseline="0" noProof="0" dirty="0">
              <a:ln>
                <a:noFill/>
              </a:ln>
              <a:solidFill>
                <a:schemeClr val="tx2"/>
              </a:solidFill>
              <a:effectLst/>
              <a:uLnTx/>
              <a:uFillTx/>
              <a:latin typeface="Calibri"/>
              <a:cs typeface="Calibri"/>
            </a:endParaRPr>
          </a:p>
        </p:txBody>
      </p:sp>
      <p:pic>
        <p:nvPicPr>
          <p:cNvPr id="3" name="object 3">
            <a:extLst>
              <a:ext uri="{C183D7F6-B498-43B3-948B-1728B52AA6E4}">
                <adec:decorative xmlns:adec="http://schemas.microsoft.com/office/drawing/2017/decorative" val="1"/>
              </a:ext>
            </a:extLst>
          </p:cNvPr>
          <p:cNvPicPr/>
          <p:nvPr/>
        </p:nvPicPr>
        <p:blipFill>
          <a:blip r:embed="rId2" cstate="print"/>
          <a:stretch>
            <a:fillRect/>
          </a:stretch>
        </p:blipFill>
        <p:spPr>
          <a:xfrm>
            <a:off x="0" y="0"/>
            <a:ext cx="9144000" cy="320040"/>
          </a:xfrm>
          <a:prstGeom prst="rect">
            <a:avLst/>
          </a:prstGeom>
        </p:spPr>
      </p:pic>
      <p:grpSp>
        <p:nvGrpSpPr>
          <p:cNvPr id="4" name="object 4">
            <a:extLst>
              <a:ext uri="{C183D7F6-B498-43B3-948B-1728B52AA6E4}">
                <adec:decorative xmlns:adec="http://schemas.microsoft.com/office/drawing/2017/decorative" val="1"/>
              </a:ext>
            </a:extLst>
          </p:cNvPr>
          <p:cNvGrpSpPr/>
          <p:nvPr/>
        </p:nvGrpSpPr>
        <p:grpSpPr>
          <a:xfrm>
            <a:off x="-12700" y="6050283"/>
            <a:ext cx="9169400" cy="805815"/>
            <a:chOff x="-12700" y="6050283"/>
            <a:chExt cx="9169400" cy="805815"/>
          </a:xfrm>
        </p:grpSpPr>
        <p:sp>
          <p:nvSpPr>
            <p:cNvPr id="5" name="object 5"/>
            <p:cNvSpPr/>
            <p:nvPr/>
          </p:nvSpPr>
          <p:spPr>
            <a:xfrm>
              <a:off x="0" y="6271259"/>
              <a:ext cx="9144000" cy="375920"/>
            </a:xfrm>
            <a:custGeom>
              <a:avLst/>
              <a:gdLst/>
              <a:ahLst/>
              <a:cxnLst/>
              <a:rect l="l" t="t" r="r" b="b"/>
              <a:pathLst>
                <a:path w="9144000" h="375920">
                  <a:moveTo>
                    <a:pt x="9144000" y="0"/>
                  </a:moveTo>
                  <a:lnTo>
                    <a:pt x="0" y="0"/>
                  </a:lnTo>
                  <a:lnTo>
                    <a:pt x="0" y="375919"/>
                  </a:lnTo>
                  <a:lnTo>
                    <a:pt x="9144000" y="375919"/>
                  </a:lnTo>
                  <a:lnTo>
                    <a:pt x="9144000" y="0"/>
                  </a:lnTo>
                  <a:close/>
                </a:path>
              </a:pathLst>
            </a:custGeom>
            <a:solidFill>
              <a:srgbClr val="17375E"/>
            </a:solidFill>
          </p:spPr>
          <p:txBody>
            <a:bodyPr wrap="square" lIns="0" tIns="0" rIns="0" bIns="0" rtlCol="0"/>
            <a:lstStyle/>
            <a:p>
              <a:endParaRPr dirty="0"/>
            </a:p>
          </p:txBody>
        </p:sp>
        <p:sp>
          <p:nvSpPr>
            <p:cNvPr id="6" name="object 6"/>
            <p:cNvSpPr/>
            <p:nvPr/>
          </p:nvSpPr>
          <p:spPr>
            <a:xfrm>
              <a:off x="0" y="6271259"/>
              <a:ext cx="9144000" cy="375920"/>
            </a:xfrm>
            <a:custGeom>
              <a:avLst/>
              <a:gdLst/>
              <a:ahLst/>
              <a:cxnLst/>
              <a:rect l="l" t="t" r="r" b="b"/>
              <a:pathLst>
                <a:path w="9144000" h="375920">
                  <a:moveTo>
                    <a:pt x="0" y="375919"/>
                  </a:moveTo>
                  <a:lnTo>
                    <a:pt x="9144000" y="375919"/>
                  </a:lnTo>
                  <a:lnTo>
                    <a:pt x="9144000" y="0"/>
                  </a:lnTo>
                  <a:lnTo>
                    <a:pt x="0" y="0"/>
                  </a:lnTo>
                  <a:lnTo>
                    <a:pt x="0" y="375919"/>
                  </a:lnTo>
                  <a:close/>
                </a:path>
              </a:pathLst>
            </a:custGeom>
            <a:ln w="25400">
              <a:solidFill>
                <a:srgbClr val="17375E"/>
              </a:solidFill>
            </a:ln>
          </p:spPr>
          <p:txBody>
            <a:bodyPr wrap="square" lIns="0" tIns="0" rIns="0" bIns="0" rtlCol="0"/>
            <a:lstStyle/>
            <a:p>
              <a:endParaRPr dirty="0"/>
            </a:p>
          </p:txBody>
        </p:sp>
        <p:pic>
          <p:nvPicPr>
            <p:cNvPr id="7" name="object 7"/>
            <p:cNvPicPr/>
            <p:nvPr/>
          </p:nvPicPr>
          <p:blipFill>
            <a:blip r:embed="rId3" cstate="print"/>
            <a:stretch>
              <a:fillRect/>
            </a:stretch>
          </p:blipFill>
          <p:spPr>
            <a:xfrm>
              <a:off x="96520" y="6050283"/>
              <a:ext cx="952754" cy="805434"/>
            </a:xfrm>
            <a:prstGeom prst="rect">
              <a:avLst/>
            </a:prstGeom>
          </p:spPr>
        </p:pic>
      </p:grpSp>
      <p:sp>
        <p:nvSpPr>
          <p:cNvPr id="8" name="TextBox 7">
            <a:extLst>
              <a:ext uri="{FF2B5EF4-FFF2-40B4-BE49-F238E27FC236}">
                <a16:creationId xmlns:a16="http://schemas.microsoft.com/office/drawing/2014/main" id="{736FE518-9CE9-A402-4E2E-6BD0C27182E5}"/>
              </a:ext>
            </a:extLst>
          </p:cNvPr>
          <p:cNvSpPr txBox="1"/>
          <p:nvPr/>
        </p:nvSpPr>
        <p:spPr>
          <a:xfrm>
            <a:off x="2667000" y="4308331"/>
            <a:ext cx="4038600" cy="1200329"/>
          </a:xfrm>
          <a:prstGeom prst="rect">
            <a:avLst/>
          </a:prstGeom>
          <a:noFill/>
        </p:spPr>
        <p:txBody>
          <a:bodyPr wrap="square" rtlCol="0">
            <a:spAutoFit/>
          </a:bodyPr>
          <a:lstStyle/>
          <a:p>
            <a:pPr algn="ctr"/>
            <a:r>
              <a:rPr lang="en-US" b="1" dirty="0">
                <a:solidFill>
                  <a:schemeClr val="tx2"/>
                </a:solidFill>
              </a:rPr>
              <a:t>Mark A. King</a:t>
            </a:r>
          </a:p>
          <a:p>
            <a:pPr algn="ctr"/>
            <a:r>
              <a:rPr lang="en-US" b="1" dirty="0">
                <a:solidFill>
                  <a:schemeClr val="tx2"/>
                </a:solidFill>
              </a:rPr>
              <a:t>Organics Management Specialist</a:t>
            </a:r>
          </a:p>
          <a:p>
            <a:pPr algn="ctr"/>
            <a:r>
              <a:rPr lang="en-US" b="1" dirty="0">
                <a:solidFill>
                  <a:schemeClr val="accent1"/>
                </a:solidFill>
                <a:hlinkClick r:id="rId4">
                  <a:extLst>
                    <a:ext uri="{A12FA001-AC4F-418D-AE19-62706E023703}">
                      <ahyp:hlinkClr xmlns:ahyp="http://schemas.microsoft.com/office/drawing/2018/hyperlinkcolor" val="tx"/>
                    </a:ext>
                  </a:extLst>
                </a:hlinkClick>
              </a:rPr>
              <a:t>Mark.a.king@maine.gov</a:t>
            </a:r>
            <a:endParaRPr lang="en-US" b="1" dirty="0">
              <a:solidFill>
                <a:schemeClr val="accent1"/>
              </a:solidFill>
            </a:endParaRPr>
          </a:p>
          <a:p>
            <a:pPr algn="ctr"/>
            <a:r>
              <a:rPr lang="en-US" b="1" dirty="0">
                <a:solidFill>
                  <a:schemeClr val="tx2"/>
                </a:solidFill>
              </a:rPr>
              <a:t>(207) 592-0455</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215391" rIns="0" bIns="0" rtlCol="0">
            <a:spAutoFit/>
          </a:bodyPr>
          <a:lstStyle/>
          <a:p>
            <a:pPr marL="2216785">
              <a:lnSpc>
                <a:spcPct val="100000"/>
              </a:lnSpc>
              <a:spcBef>
                <a:spcPts val="100"/>
              </a:spcBef>
            </a:pPr>
            <a:r>
              <a:rPr spc="-10" dirty="0">
                <a:solidFill>
                  <a:schemeClr val="tx2"/>
                </a:solidFill>
              </a:rPr>
              <a:t>Background</a:t>
            </a:r>
          </a:p>
        </p:txBody>
      </p:sp>
      <p:sp>
        <p:nvSpPr>
          <p:cNvPr id="3" name="object 3"/>
          <p:cNvSpPr txBox="1"/>
          <p:nvPr/>
        </p:nvSpPr>
        <p:spPr>
          <a:xfrm>
            <a:off x="421640" y="1384680"/>
            <a:ext cx="8246109" cy="4218305"/>
          </a:xfrm>
          <a:prstGeom prst="rect">
            <a:avLst/>
          </a:prstGeom>
        </p:spPr>
        <p:txBody>
          <a:bodyPr vert="horz" wrap="square" lIns="0" tIns="88900" rIns="0" bIns="0" rtlCol="0">
            <a:spAutoFit/>
          </a:bodyPr>
          <a:lstStyle/>
          <a:p>
            <a:pPr marL="355600" indent="-342900">
              <a:lnSpc>
                <a:spcPct val="100000"/>
              </a:lnSpc>
              <a:spcBef>
                <a:spcPts val="700"/>
              </a:spcBef>
              <a:buFont typeface="Arial"/>
              <a:buChar char="•"/>
              <a:tabLst>
                <a:tab pos="355600" algn="l"/>
              </a:tabLst>
            </a:pPr>
            <a:r>
              <a:rPr sz="2400" dirty="0">
                <a:solidFill>
                  <a:schemeClr val="tx2"/>
                </a:solidFill>
                <a:latin typeface="Calibri"/>
                <a:cs typeface="Calibri"/>
              </a:rPr>
              <a:t>§2201-B.</a:t>
            </a:r>
            <a:r>
              <a:rPr sz="2400" spc="-100" dirty="0">
                <a:solidFill>
                  <a:schemeClr val="tx2"/>
                </a:solidFill>
                <a:latin typeface="Calibri"/>
                <a:cs typeface="Calibri"/>
              </a:rPr>
              <a:t> </a:t>
            </a:r>
            <a:r>
              <a:rPr sz="2400" dirty="0">
                <a:solidFill>
                  <a:schemeClr val="tx2"/>
                </a:solidFill>
                <a:latin typeface="Calibri"/>
                <a:cs typeface="Calibri"/>
              </a:rPr>
              <a:t>Maine</a:t>
            </a:r>
            <a:r>
              <a:rPr sz="2400" spc="-35" dirty="0">
                <a:solidFill>
                  <a:schemeClr val="tx2"/>
                </a:solidFill>
                <a:latin typeface="Calibri"/>
                <a:cs typeface="Calibri"/>
              </a:rPr>
              <a:t> </a:t>
            </a:r>
            <a:r>
              <a:rPr sz="2400" dirty="0">
                <a:solidFill>
                  <a:schemeClr val="tx2"/>
                </a:solidFill>
                <a:latin typeface="Calibri"/>
                <a:cs typeface="Calibri"/>
              </a:rPr>
              <a:t>Solid</a:t>
            </a:r>
            <a:r>
              <a:rPr sz="2400" spc="-55" dirty="0">
                <a:solidFill>
                  <a:schemeClr val="tx2"/>
                </a:solidFill>
                <a:latin typeface="Calibri"/>
                <a:cs typeface="Calibri"/>
              </a:rPr>
              <a:t> </a:t>
            </a:r>
            <a:r>
              <a:rPr sz="2400" spc="-10" dirty="0">
                <a:solidFill>
                  <a:schemeClr val="tx2"/>
                </a:solidFill>
                <a:latin typeface="Calibri"/>
                <a:cs typeface="Calibri"/>
              </a:rPr>
              <a:t>Waste</a:t>
            </a:r>
            <a:r>
              <a:rPr sz="2400" spc="-55" dirty="0">
                <a:solidFill>
                  <a:schemeClr val="tx2"/>
                </a:solidFill>
                <a:latin typeface="Calibri"/>
                <a:cs typeface="Calibri"/>
              </a:rPr>
              <a:t> </a:t>
            </a:r>
            <a:r>
              <a:rPr sz="2400" dirty="0">
                <a:solidFill>
                  <a:schemeClr val="tx2"/>
                </a:solidFill>
                <a:latin typeface="Calibri"/>
                <a:cs typeface="Calibri"/>
              </a:rPr>
              <a:t>Diversion</a:t>
            </a:r>
            <a:r>
              <a:rPr sz="2400" spc="-65" dirty="0">
                <a:solidFill>
                  <a:schemeClr val="tx2"/>
                </a:solidFill>
                <a:latin typeface="Calibri"/>
                <a:cs typeface="Calibri"/>
              </a:rPr>
              <a:t> </a:t>
            </a:r>
            <a:r>
              <a:rPr sz="2400" dirty="0">
                <a:solidFill>
                  <a:schemeClr val="tx2"/>
                </a:solidFill>
                <a:latin typeface="Calibri"/>
                <a:cs typeface="Calibri"/>
              </a:rPr>
              <a:t>Grant</a:t>
            </a:r>
            <a:r>
              <a:rPr sz="2400" spc="-60" dirty="0">
                <a:solidFill>
                  <a:schemeClr val="tx2"/>
                </a:solidFill>
                <a:latin typeface="Calibri"/>
                <a:cs typeface="Calibri"/>
              </a:rPr>
              <a:t> </a:t>
            </a:r>
            <a:r>
              <a:rPr sz="2400" spc="-10" dirty="0">
                <a:solidFill>
                  <a:schemeClr val="tx2"/>
                </a:solidFill>
                <a:latin typeface="Calibri"/>
                <a:cs typeface="Calibri"/>
              </a:rPr>
              <a:t>Program</a:t>
            </a:r>
            <a:endParaRPr sz="2400" dirty="0">
              <a:solidFill>
                <a:schemeClr val="tx2"/>
              </a:solidFill>
              <a:latin typeface="Calibri"/>
              <a:cs typeface="Calibri"/>
            </a:endParaRPr>
          </a:p>
          <a:p>
            <a:pPr marL="355600" marR="5080" indent="-343535">
              <a:lnSpc>
                <a:spcPct val="100000"/>
              </a:lnSpc>
              <a:spcBef>
                <a:spcPts val="605"/>
              </a:spcBef>
              <a:buFont typeface="Arial"/>
              <a:buChar char="•"/>
              <a:tabLst>
                <a:tab pos="355600" algn="l"/>
              </a:tabLst>
            </a:pPr>
            <a:r>
              <a:rPr sz="2400" dirty="0">
                <a:solidFill>
                  <a:schemeClr val="tx2"/>
                </a:solidFill>
                <a:latin typeface="Calibri"/>
                <a:cs typeface="Calibri"/>
              </a:rPr>
              <a:t>Established</a:t>
            </a:r>
            <a:r>
              <a:rPr sz="2400" spc="-65" dirty="0">
                <a:solidFill>
                  <a:schemeClr val="tx2"/>
                </a:solidFill>
                <a:latin typeface="Calibri"/>
                <a:cs typeface="Calibri"/>
              </a:rPr>
              <a:t> </a:t>
            </a:r>
            <a:r>
              <a:rPr sz="2400" dirty="0">
                <a:solidFill>
                  <a:schemeClr val="tx2"/>
                </a:solidFill>
                <a:latin typeface="Calibri"/>
                <a:cs typeface="Calibri"/>
              </a:rPr>
              <a:t>to</a:t>
            </a:r>
            <a:r>
              <a:rPr sz="2400" spc="-40" dirty="0">
                <a:solidFill>
                  <a:schemeClr val="tx2"/>
                </a:solidFill>
                <a:latin typeface="Calibri"/>
                <a:cs typeface="Calibri"/>
              </a:rPr>
              <a:t> </a:t>
            </a:r>
            <a:r>
              <a:rPr sz="2400" dirty="0">
                <a:solidFill>
                  <a:schemeClr val="tx2"/>
                </a:solidFill>
                <a:latin typeface="Calibri"/>
                <a:cs typeface="Calibri"/>
              </a:rPr>
              <a:t>help</a:t>
            </a:r>
            <a:r>
              <a:rPr sz="2400" spc="-30" dirty="0">
                <a:solidFill>
                  <a:schemeClr val="tx2"/>
                </a:solidFill>
                <a:latin typeface="Calibri"/>
                <a:cs typeface="Calibri"/>
              </a:rPr>
              <a:t> </a:t>
            </a:r>
            <a:r>
              <a:rPr sz="2400" dirty="0">
                <a:solidFill>
                  <a:schemeClr val="tx2"/>
                </a:solidFill>
                <a:latin typeface="Calibri"/>
                <a:cs typeface="Calibri"/>
              </a:rPr>
              <a:t>to</a:t>
            </a:r>
            <a:r>
              <a:rPr sz="2400" spc="-35" dirty="0">
                <a:solidFill>
                  <a:schemeClr val="tx2"/>
                </a:solidFill>
                <a:latin typeface="Calibri"/>
                <a:cs typeface="Calibri"/>
              </a:rPr>
              <a:t> </a:t>
            </a:r>
            <a:r>
              <a:rPr sz="2400" dirty="0">
                <a:solidFill>
                  <a:schemeClr val="tx2"/>
                </a:solidFill>
                <a:latin typeface="Calibri"/>
                <a:cs typeface="Calibri"/>
              </a:rPr>
              <a:t>increase</a:t>
            </a:r>
            <a:r>
              <a:rPr sz="2400" spc="-25" dirty="0">
                <a:solidFill>
                  <a:schemeClr val="tx2"/>
                </a:solidFill>
                <a:latin typeface="Calibri"/>
                <a:cs typeface="Calibri"/>
              </a:rPr>
              <a:t> </a:t>
            </a:r>
            <a:r>
              <a:rPr sz="2400" dirty="0">
                <a:solidFill>
                  <a:schemeClr val="tx2"/>
                </a:solidFill>
                <a:latin typeface="Calibri"/>
                <a:cs typeface="Calibri"/>
              </a:rPr>
              <a:t>the</a:t>
            </a:r>
            <a:r>
              <a:rPr sz="2400" spc="-25" dirty="0">
                <a:solidFill>
                  <a:schemeClr val="tx2"/>
                </a:solidFill>
                <a:latin typeface="Calibri"/>
                <a:cs typeface="Calibri"/>
              </a:rPr>
              <a:t> </a:t>
            </a:r>
            <a:r>
              <a:rPr sz="2400" dirty="0">
                <a:solidFill>
                  <a:schemeClr val="tx2"/>
                </a:solidFill>
                <a:latin typeface="Calibri"/>
                <a:cs typeface="Calibri"/>
              </a:rPr>
              <a:t>diversion</a:t>
            </a:r>
            <a:r>
              <a:rPr sz="2400" spc="-55" dirty="0">
                <a:solidFill>
                  <a:schemeClr val="tx2"/>
                </a:solidFill>
                <a:latin typeface="Calibri"/>
                <a:cs typeface="Calibri"/>
              </a:rPr>
              <a:t> </a:t>
            </a:r>
            <a:r>
              <a:rPr sz="2400" dirty="0">
                <a:solidFill>
                  <a:schemeClr val="tx2"/>
                </a:solidFill>
                <a:latin typeface="Calibri"/>
                <a:cs typeface="Calibri"/>
              </a:rPr>
              <a:t>of</a:t>
            </a:r>
            <a:r>
              <a:rPr sz="2400" spc="-35" dirty="0">
                <a:solidFill>
                  <a:schemeClr val="tx2"/>
                </a:solidFill>
                <a:latin typeface="Calibri"/>
                <a:cs typeface="Calibri"/>
              </a:rPr>
              <a:t> </a:t>
            </a:r>
            <a:r>
              <a:rPr sz="2400" dirty="0">
                <a:solidFill>
                  <a:schemeClr val="tx2"/>
                </a:solidFill>
                <a:latin typeface="Calibri"/>
                <a:cs typeface="Calibri"/>
              </a:rPr>
              <a:t>solid</a:t>
            </a:r>
            <a:r>
              <a:rPr sz="2400" spc="-50" dirty="0">
                <a:solidFill>
                  <a:schemeClr val="tx2"/>
                </a:solidFill>
                <a:latin typeface="Calibri"/>
                <a:cs typeface="Calibri"/>
              </a:rPr>
              <a:t> </a:t>
            </a:r>
            <a:r>
              <a:rPr sz="2400" dirty="0">
                <a:solidFill>
                  <a:schemeClr val="tx2"/>
                </a:solidFill>
                <a:latin typeface="Calibri"/>
                <a:cs typeface="Calibri"/>
              </a:rPr>
              <a:t>waste</a:t>
            </a:r>
            <a:r>
              <a:rPr sz="2400" spc="-60" dirty="0">
                <a:solidFill>
                  <a:schemeClr val="tx2"/>
                </a:solidFill>
                <a:latin typeface="Calibri"/>
                <a:cs typeface="Calibri"/>
              </a:rPr>
              <a:t> </a:t>
            </a:r>
            <a:r>
              <a:rPr sz="2400" spc="-20" dirty="0">
                <a:solidFill>
                  <a:schemeClr val="tx2"/>
                </a:solidFill>
                <a:latin typeface="Calibri"/>
                <a:cs typeface="Calibri"/>
              </a:rPr>
              <a:t>from </a:t>
            </a:r>
            <a:r>
              <a:rPr sz="2400" dirty="0">
                <a:solidFill>
                  <a:schemeClr val="tx2"/>
                </a:solidFill>
                <a:latin typeface="Calibri"/>
                <a:cs typeface="Calibri"/>
              </a:rPr>
              <a:t>disposal</a:t>
            </a:r>
            <a:r>
              <a:rPr sz="2400" spc="-5" dirty="0">
                <a:solidFill>
                  <a:schemeClr val="tx2"/>
                </a:solidFill>
                <a:latin typeface="Calibri"/>
                <a:cs typeface="Calibri"/>
              </a:rPr>
              <a:t> </a:t>
            </a:r>
            <a:r>
              <a:rPr sz="2400" dirty="0">
                <a:solidFill>
                  <a:schemeClr val="tx2"/>
                </a:solidFill>
                <a:latin typeface="Calibri"/>
                <a:cs typeface="Calibri"/>
              </a:rPr>
              <a:t>in</a:t>
            </a:r>
            <a:r>
              <a:rPr sz="2400" spc="-20" dirty="0">
                <a:solidFill>
                  <a:schemeClr val="tx2"/>
                </a:solidFill>
                <a:latin typeface="Calibri"/>
                <a:cs typeface="Calibri"/>
              </a:rPr>
              <a:t> </a:t>
            </a:r>
            <a:r>
              <a:rPr sz="2400" dirty="0">
                <a:solidFill>
                  <a:schemeClr val="tx2"/>
                </a:solidFill>
                <a:latin typeface="Calibri"/>
                <a:cs typeface="Calibri"/>
              </a:rPr>
              <a:t>the</a:t>
            </a:r>
            <a:r>
              <a:rPr sz="2400" spc="-5" dirty="0">
                <a:solidFill>
                  <a:schemeClr val="tx2"/>
                </a:solidFill>
                <a:latin typeface="Calibri"/>
                <a:cs typeface="Calibri"/>
              </a:rPr>
              <a:t> </a:t>
            </a:r>
            <a:r>
              <a:rPr sz="2400" spc="-20" dirty="0">
                <a:solidFill>
                  <a:schemeClr val="tx2"/>
                </a:solidFill>
                <a:latin typeface="Calibri"/>
                <a:cs typeface="Calibri"/>
              </a:rPr>
              <a:t>State</a:t>
            </a:r>
            <a:endParaRPr sz="2400" dirty="0">
              <a:solidFill>
                <a:schemeClr val="tx2"/>
              </a:solidFill>
              <a:latin typeface="Calibri"/>
              <a:cs typeface="Calibri"/>
            </a:endParaRPr>
          </a:p>
          <a:p>
            <a:pPr marL="355600" indent="-342900">
              <a:lnSpc>
                <a:spcPct val="100000"/>
              </a:lnSpc>
              <a:spcBef>
                <a:spcPts val="600"/>
              </a:spcBef>
              <a:buFont typeface="Arial"/>
              <a:buChar char="•"/>
              <a:tabLst>
                <a:tab pos="355600" algn="l"/>
              </a:tabLst>
            </a:pPr>
            <a:r>
              <a:rPr sz="2400" dirty="0">
                <a:solidFill>
                  <a:schemeClr val="tx2"/>
                </a:solidFill>
                <a:latin typeface="Calibri"/>
                <a:cs typeface="Calibri"/>
              </a:rPr>
              <a:t>Awards</a:t>
            </a:r>
            <a:r>
              <a:rPr sz="2400" spc="-40" dirty="0">
                <a:solidFill>
                  <a:schemeClr val="tx2"/>
                </a:solidFill>
                <a:latin typeface="Calibri"/>
                <a:cs typeface="Calibri"/>
              </a:rPr>
              <a:t> </a:t>
            </a:r>
            <a:r>
              <a:rPr sz="2400" dirty="0">
                <a:solidFill>
                  <a:schemeClr val="tx2"/>
                </a:solidFill>
                <a:latin typeface="Calibri"/>
                <a:cs typeface="Calibri"/>
              </a:rPr>
              <a:t>must</a:t>
            </a:r>
            <a:r>
              <a:rPr sz="2400" spc="-60" dirty="0">
                <a:solidFill>
                  <a:schemeClr val="tx2"/>
                </a:solidFill>
                <a:latin typeface="Calibri"/>
                <a:cs typeface="Calibri"/>
              </a:rPr>
              <a:t> </a:t>
            </a:r>
            <a:r>
              <a:rPr sz="2400" dirty="0">
                <a:solidFill>
                  <a:schemeClr val="tx2"/>
                </a:solidFill>
                <a:latin typeface="Calibri"/>
                <a:cs typeface="Calibri"/>
              </a:rPr>
              <a:t>be</a:t>
            </a:r>
            <a:r>
              <a:rPr sz="2400" spc="-35" dirty="0">
                <a:solidFill>
                  <a:schemeClr val="tx2"/>
                </a:solidFill>
                <a:latin typeface="Calibri"/>
                <a:cs typeface="Calibri"/>
              </a:rPr>
              <a:t> </a:t>
            </a:r>
            <a:r>
              <a:rPr sz="2400" dirty="0">
                <a:solidFill>
                  <a:schemeClr val="tx2"/>
                </a:solidFill>
                <a:latin typeface="Calibri"/>
                <a:cs typeface="Calibri"/>
              </a:rPr>
              <a:t>aligned</a:t>
            </a:r>
            <a:r>
              <a:rPr sz="2400" spc="-35" dirty="0">
                <a:solidFill>
                  <a:schemeClr val="tx2"/>
                </a:solidFill>
                <a:latin typeface="Calibri"/>
                <a:cs typeface="Calibri"/>
              </a:rPr>
              <a:t> </a:t>
            </a:r>
            <a:r>
              <a:rPr sz="2400" spc="-20" dirty="0">
                <a:solidFill>
                  <a:schemeClr val="tx2"/>
                </a:solidFill>
                <a:latin typeface="Calibri"/>
                <a:cs typeface="Calibri"/>
              </a:rPr>
              <a:t>with:</a:t>
            </a:r>
            <a:endParaRPr sz="2400" dirty="0">
              <a:solidFill>
                <a:schemeClr val="tx2"/>
              </a:solidFill>
              <a:latin typeface="Calibri"/>
              <a:cs typeface="Calibri"/>
            </a:endParaRPr>
          </a:p>
          <a:p>
            <a:pPr marL="756285" lvl="1" indent="-286385">
              <a:lnSpc>
                <a:spcPct val="100000"/>
              </a:lnSpc>
              <a:spcBef>
                <a:spcPts val="600"/>
              </a:spcBef>
              <a:buFont typeface="Arial"/>
              <a:buChar char="–"/>
              <a:tabLst>
                <a:tab pos="756285" algn="l"/>
              </a:tabLst>
            </a:pPr>
            <a:r>
              <a:rPr sz="2400" dirty="0">
                <a:solidFill>
                  <a:schemeClr val="tx2"/>
                </a:solidFill>
                <a:latin typeface="Calibri"/>
                <a:cs typeface="Calibri"/>
              </a:rPr>
              <a:t>§2101.</a:t>
            </a:r>
            <a:r>
              <a:rPr sz="2400" spc="-90" dirty="0">
                <a:solidFill>
                  <a:schemeClr val="tx2"/>
                </a:solidFill>
                <a:latin typeface="Calibri"/>
                <a:cs typeface="Calibri"/>
              </a:rPr>
              <a:t> </a:t>
            </a:r>
            <a:r>
              <a:rPr sz="2400" dirty="0">
                <a:solidFill>
                  <a:schemeClr val="tx2"/>
                </a:solidFill>
                <a:latin typeface="Calibri"/>
                <a:cs typeface="Calibri"/>
              </a:rPr>
              <a:t>Solid</a:t>
            </a:r>
            <a:r>
              <a:rPr sz="2400" spc="-40" dirty="0">
                <a:solidFill>
                  <a:schemeClr val="tx2"/>
                </a:solidFill>
                <a:latin typeface="Calibri"/>
                <a:cs typeface="Calibri"/>
              </a:rPr>
              <a:t> </a:t>
            </a:r>
            <a:r>
              <a:rPr sz="2400" dirty="0">
                <a:solidFill>
                  <a:schemeClr val="tx2"/>
                </a:solidFill>
                <a:latin typeface="Calibri"/>
                <a:cs typeface="Calibri"/>
              </a:rPr>
              <a:t>waste</a:t>
            </a:r>
            <a:r>
              <a:rPr sz="2400" spc="-70" dirty="0">
                <a:solidFill>
                  <a:schemeClr val="tx2"/>
                </a:solidFill>
                <a:latin typeface="Calibri"/>
                <a:cs typeface="Calibri"/>
              </a:rPr>
              <a:t> </a:t>
            </a:r>
            <a:r>
              <a:rPr sz="2400" dirty="0">
                <a:solidFill>
                  <a:schemeClr val="tx2"/>
                </a:solidFill>
                <a:latin typeface="Calibri"/>
                <a:cs typeface="Calibri"/>
              </a:rPr>
              <a:t>management</a:t>
            </a:r>
            <a:r>
              <a:rPr sz="2400" spc="-25" dirty="0">
                <a:solidFill>
                  <a:schemeClr val="tx2"/>
                </a:solidFill>
                <a:latin typeface="Calibri"/>
                <a:cs typeface="Calibri"/>
              </a:rPr>
              <a:t> </a:t>
            </a:r>
            <a:r>
              <a:rPr sz="2400" spc="-10" dirty="0">
                <a:solidFill>
                  <a:schemeClr val="tx2"/>
                </a:solidFill>
                <a:latin typeface="Calibri"/>
                <a:cs typeface="Calibri"/>
              </a:rPr>
              <a:t>hierarchy</a:t>
            </a:r>
            <a:endParaRPr sz="2400" dirty="0">
              <a:solidFill>
                <a:schemeClr val="tx2"/>
              </a:solidFill>
              <a:latin typeface="Calibri"/>
              <a:cs typeface="Calibri"/>
            </a:endParaRPr>
          </a:p>
          <a:p>
            <a:pPr marL="756285" lvl="1" indent="-286385">
              <a:lnSpc>
                <a:spcPct val="100000"/>
              </a:lnSpc>
              <a:spcBef>
                <a:spcPts val="605"/>
              </a:spcBef>
              <a:buFont typeface="Arial"/>
              <a:buChar char="–"/>
              <a:tabLst>
                <a:tab pos="756285" algn="l"/>
              </a:tabLst>
            </a:pPr>
            <a:r>
              <a:rPr sz="2400" dirty="0">
                <a:solidFill>
                  <a:schemeClr val="tx2"/>
                </a:solidFill>
                <a:latin typeface="Calibri"/>
                <a:cs typeface="Calibri"/>
              </a:rPr>
              <a:t>§2101-B.</a:t>
            </a:r>
            <a:r>
              <a:rPr sz="2400" spc="-110" dirty="0">
                <a:solidFill>
                  <a:schemeClr val="tx2"/>
                </a:solidFill>
                <a:latin typeface="Calibri"/>
                <a:cs typeface="Calibri"/>
              </a:rPr>
              <a:t> </a:t>
            </a:r>
            <a:r>
              <a:rPr sz="2400" dirty="0">
                <a:solidFill>
                  <a:schemeClr val="tx2"/>
                </a:solidFill>
                <a:latin typeface="Calibri"/>
                <a:cs typeface="Calibri"/>
              </a:rPr>
              <a:t>Food</a:t>
            </a:r>
            <a:r>
              <a:rPr sz="2400" spc="-35" dirty="0">
                <a:solidFill>
                  <a:schemeClr val="tx2"/>
                </a:solidFill>
                <a:latin typeface="Calibri"/>
                <a:cs typeface="Calibri"/>
              </a:rPr>
              <a:t> </a:t>
            </a:r>
            <a:r>
              <a:rPr sz="2400" dirty="0">
                <a:solidFill>
                  <a:schemeClr val="tx2"/>
                </a:solidFill>
                <a:latin typeface="Calibri"/>
                <a:cs typeface="Calibri"/>
              </a:rPr>
              <a:t>recovery</a:t>
            </a:r>
            <a:r>
              <a:rPr sz="2400" spc="-55" dirty="0">
                <a:solidFill>
                  <a:schemeClr val="tx2"/>
                </a:solidFill>
                <a:latin typeface="Calibri"/>
                <a:cs typeface="Calibri"/>
              </a:rPr>
              <a:t> </a:t>
            </a:r>
            <a:r>
              <a:rPr sz="2400" spc="-10" dirty="0">
                <a:solidFill>
                  <a:schemeClr val="tx2"/>
                </a:solidFill>
                <a:latin typeface="Calibri"/>
                <a:cs typeface="Calibri"/>
              </a:rPr>
              <a:t>hierarchy</a:t>
            </a:r>
            <a:endParaRPr sz="2400" dirty="0">
              <a:solidFill>
                <a:schemeClr val="tx2"/>
              </a:solidFill>
              <a:latin typeface="Calibri"/>
              <a:cs typeface="Calibri"/>
            </a:endParaRPr>
          </a:p>
          <a:p>
            <a:pPr marL="355600" marR="297180" indent="-343535">
              <a:lnSpc>
                <a:spcPct val="100000"/>
              </a:lnSpc>
              <a:spcBef>
                <a:spcPts val="600"/>
              </a:spcBef>
              <a:buFont typeface="Arial"/>
              <a:buChar char="•"/>
              <a:tabLst>
                <a:tab pos="355600" algn="l"/>
              </a:tabLst>
            </a:pPr>
            <a:r>
              <a:rPr sz="2400" dirty="0">
                <a:solidFill>
                  <a:schemeClr val="tx2"/>
                </a:solidFill>
                <a:latin typeface="Calibri"/>
                <a:cs typeface="Calibri"/>
              </a:rPr>
              <a:t>Awards</a:t>
            </a:r>
            <a:r>
              <a:rPr sz="2400" spc="-40" dirty="0">
                <a:solidFill>
                  <a:schemeClr val="tx2"/>
                </a:solidFill>
                <a:latin typeface="Calibri"/>
                <a:cs typeface="Calibri"/>
              </a:rPr>
              <a:t> </a:t>
            </a:r>
            <a:r>
              <a:rPr sz="2400" dirty="0">
                <a:solidFill>
                  <a:schemeClr val="tx2"/>
                </a:solidFill>
                <a:latin typeface="Calibri"/>
                <a:cs typeface="Calibri"/>
              </a:rPr>
              <a:t>are</a:t>
            </a:r>
            <a:r>
              <a:rPr sz="2400" spc="-15" dirty="0">
                <a:solidFill>
                  <a:schemeClr val="tx2"/>
                </a:solidFill>
                <a:latin typeface="Calibri"/>
                <a:cs typeface="Calibri"/>
              </a:rPr>
              <a:t> </a:t>
            </a:r>
            <a:r>
              <a:rPr sz="2400" dirty="0">
                <a:solidFill>
                  <a:schemeClr val="tx2"/>
                </a:solidFill>
                <a:latin typeface="Calibri"/>
                <a:cs typeface="Calibri"/>
              </a:rPr>
              <a:t>prioritized</a:t>
            </a:r>
            <a:r>
              <a:rPr sz="2400" spc="-50" dirty="0">
                <a:solidFill>
                  <a:schemeClr val="tx2"/>
                </a:solidFill>
                <a:latin typeface="Calibri"/>
                <a:cs typeface="Calibri"/>
              </a:rPr>
              <a:t> </a:t>
            </a:r>
            <a:r>
              <a:rPr sz="2400" dirty="0">
                <a:solidFill>
                  <a:schemeClr val="tx2"/>
                </a:solidFill>
                <a:latin typeface="Calibri"/>
                <a:cs typeface="Calibri"/>
              </a:rPr>
              <a:t>based</a:t>
            </a:r>
            <a:r>
              <a:rPr sz="2400" spc="-10" dirty="0">
                <a:solidFill>
                  <a:schemeClr val="tx2"/>
                </a:solidFill>
                <a:latin typeface="Calibri"/>
                <a:cs typeface="Calibri"/>
              </a:rPr>
              <a:t> </a:t>
            </a:r>
            <a:r>
              <a:rPr sz="2400" dirty="0">
                <a:solidFill>
                  <a:schemeClr val="tx2"/>
                </a:solidFill>
                <a:latin typeface="Calibri"/>
                <a:cs typeface="Calibri"/>
              </a:rPr>
              <a:t>on</a:t>
            </a:r>
            <a:r>
              <a:rPr sz="2400" spc="-45" dirty="0">
                <a:solidFill>
                  <a:schemeClr val="tx2"/>
                </a:solidFill>
                <a:latin typeface="Calibri"/>
                <a:cs typeface="Calibri"/>
              </a:rPr>
              <a:t> </a:t>
            </a:r>
            <a:r>
              <a:rPr sz="2400" dirty="0">
                <a:solidFill>
                  <a:schemeClr val="tx2"/>
                </a:solidFill>
                <a:latin typeface="Calibri"/>
                <a:cs typeface="Calibri"/>
              </a:rPr>
              <a:t>maximum</a:t>
            </a:r>
            <a:r>
              <a:rPr sz="2400" spc="-70" dirty="0">
                <a:solidFill>
                  <a:schemeClr val="tx2"/>
                </a:solidFill>
                <a:latin typeface="Calibri"/>
                <a:cs typeface="Calibri"/>
              </a:rPr>
              <a:t> </a:t>
            </a:r>
            <a:r>
              <a:rPr sz="2400" dirty="0">
                <a:solidFill>
                  <a:schemeClr val="tx2"/>
                </a:solidFill>
                <a:latin typeface="Calibri"/>
                <a:cs typeface="Calibri"/>
              </a:rPr>
              <a:t>benefit</a:t>
            </a:r>
            <a:r>
              <a:rPr sz="2400" spc="-35" dirty="0">
                <a:solidFill>
                  <a:schemeClr val="tx2"/>
                </a:solidFill>
                <a:latin typeface="Calibri"/>
                <a:cs typeface="Calibri"/>
              </a:rPr>
              <a:t> </a:t>
            </a:r>
            <a:r>
              <a:rPr sz="2400" dirty="0">
                <a:solidFill>
                  <a:schemeClr val="tx2"/>
                </a:solidFill>
                <a:latin typeface="Calibri"/>
                <a:cs typeface="Calibri"/>
              </a:rPr>
              <a:t>in</a:t>
            </a:r>
            <a:r>
              <a:rPr sz="2400" spc="-55" dirty="0">
                <a:solidFill>
                  <a:schemeClr val="tx2"/>
                </a:solidFill>
                <a:latin typeface="Calibri"/>
                <a:cs typeface="Calibri"/>
              </a:rPr>
              <a:t> </a:t>
            </a:r>
            <a:r>
              <a:rPr sz="2400" dirty="0">
                <a:solidFill>
                  <a:schemeClr val="tx2"/>
                </a:solidFill>
                <a:latin typeface="Calibri"/>
                <a:cs typeface="Calibri"/>
              </a:rPr>
              <a:t>terms</a:t>
            </a:r>
            <a:r>
              <a:rPr sz="2400" spc="-50" dirty="0">
                <a:solidFill>
                  <a:schemeClr val="tx2"/>
                </a:solidFill>
                <a:latin typeface="Calibri"/>
                <a:cs typeface="Calibri"/>
              </a:rPr>
              <a:t> </a:t>
            </a:r>
            <a:r>
              <a:rPr sz="2400" spc="-25" dirty="0">
                <a:solidFill>
                  <a:schemeClr val="tx2"/>
                </a:solidFill>
                <a:latin typeface="Calibri"/>
                <a:cs typeface="Calibri"/>
              </a:rPr>
              <a:t>of </a:t>
            </a:r>
            <a:r>
              <a:rPr sz="2400" dirty="0">
                <a:solidFill>
                  <a:schemeClr val="tx2"/>
                </a:solidFill>
                <a:latin typeface="Calibri"/>
                <a:cs typeface="Calibri"/>
              </a:rPr>
              <a:t>increasing</a:t>
            </a:r>
            <a:r>
              <a:rPr sz="2400" spc="-40" dirty="0">
                <a:solidFill>
                  <a:schemeClr val="tx2"/>
                </a:solidFill>
                <a:latin typeface="Calibri"/>
                <a:cs typeface="Calibri"/>
              </a:rPr>
              <a:t> </a:t>
            </a:r>
            <a:r>
              <a:rPr sz="2400" dirty="0">
                <a:solidFill>
                  <a:schemeClr val="tx2"/>
                </a:solidFill>
                <a:latin typeface="Calibri"/>
                <a:cs typeface="Calibri"/>
              </a:rPr>
              <a:t>the</a:t>
            </a:r>
            <a:r>
              <a:rPr sz="2400" spc="-30" dirty="0">
                <a:solidFill>
                  <a:schemeClr val="tx2"/>
                </a:solidFill>
                <a:latin typeface="Calibri"/>
                <a:cs typeface="Calibri"/>
              </a:rPr>
              <a:t> </a:t>
            </a:r>
            <a:r>
              <a:rPr sz="2400" dirty="0">
                <a:solidFill>
                  <a:schemeClr val="tx2"/>
                </a:solidFill>
                <a:latin typeface="Calibri"/>
                <a:cs typeface="Calibri"/>
              </a:rPr>
              <a:t>diversion</a:t>
            </a:r>
            <a:r>
              <a:rPr sz="2400" spc="-55" dirty="0">
                <a:solidFill>
                  <a:schemeClr val="tx2"/>
                </a:solidFill>
                <a:latin typeface="Calibri"/>
                <a:cs typeface="Calibri"/>
              </a:rPr>
              <a:t> </a:t>
            </a:r>
            <a:r>
              <a:rPr sz="2400" dirty="0">
                <a:solidFill>
                  <a:schemeClr val="tx2"/>
                </a:solidFill>
                <a:latin typeface="Calibri"/>
                <a:cs typeface="Calibri"/>
              </a:rPr>
              <a:t>of</a:t>
            </a:r>
            <a:r>
              <a:rPr sz="2400" spc="-35" dirty="0">
                <a:solidFill>
                  <a:schemeClr val="tx2"/>
                </a:solidFill>
                <a:latin typeface="Calibri"/>
                <a:cs typeface="Calibri"/>
              </a:rPr>
              <a:t> </a:t>
            </a:r>
            <a:r>
              <a:rPr sz="2400" dirty="0">
                <a:solidFill>
                  <a:schemeClr val="tx2"/>
                </a:solidFill>
                <a:latin typeface="Calibri"/>
                <a:cs typeface="Calibri"/>
              </a:rPr>
              <a:t>solid</a:t>
            </a:r>
            <a:r>
              <a:rPr sz="2400" spc="-50" dirty="0">
                <a:solidFill>
                  <a:schemeClr val="tx2"/>
                </a:solidFill>
                <a:latin typeface="Calibri"/>
                <a:cs typeface="Calibri"/>
              </a:rPr>
              <a:t> </a:t>
            </a:r>
            <a:r>
              <a:rPr sz="2400" dirty="0">
                <a:solidFill>
                  <a:schemeClr val="tx2"/>
                </a:solidFill>
                <a:latin typeface="Calibri"/>
                <a:cs typeface="Calibri"/>
              </a:rPr>
              <a:t>waste</a:t>
            </a:r>
            <a:r>
              <a:rPr sz="2400" spc="-50" dirty="0">
                <a:solidFill>
                  <a:schemeClr val="tx2"/>
                </a:solidFill>
                <a:latin typeface="Calibri"/>
                <a:cs typeface="Calibri"/>
              </a:rPr>
              <a:t> </a:t>
            </a:r>
            <a:r>
              <a:rPr sz="2400" dirty="0">
                <a:solidFill>
                  <a:schemeClr val="tx2"/>
                </a:solidFill>
                <a:latin typeface="Calibri"/>
                <a:cs typeface="Calibri"/>
              </a:rPr>
              <a:t>from</a:t>
            </a:r>
            <a:r>
              <a:rPr sz="2400" spc="-50" dirty="0">
                <a:solidFill>
                  <a:schemeClr val="tx2"/>
                </a:solidFill>
                <a:latin typeface="Calibri"/>
                <a:cs typeface="Calibri"/>
              </a:rPr>
              <a:t> </a:t>
            </a:r>
            <a:r>
              <a:rPr sz="2400" spc="-10" dirty="0">
                <a:solidFill>
                  <a:schemeClr val="tx2"/>
                </a:solidFill>
                <a:latin typeface="Calibri"/>
                <a:cs typeface="Calibri"/>
              </a:rPr>
              <a:t>disposal</a:t>
            </a:r>
            <a:endParaRPr sz="2400" dirty="0">
              <a:solidFill>
                <a:schemeClr val="tx2"/>
              </a:solidFill>
              <a:latin typeface="Calibri"/>
              <a:cs typeface="Calibri"/>
            </a:endParaRPr>
          </a:p>
          <a:p>
            <a:pPr marL="355600" indent="-342900">
              <a:lnSpc>
                <a:spcPct val="100000"/>
              </a:lnSpc>
              <a:spcBef>
                <a:spcPts val="600"/>
              </a:spcBef>
              <a:buFont typeface="Arial"/>
              <a:buChar char="•"/>
              <a:tabLst>
                <a:tab pos="355600" algn="l"/>
              </a:tabLst>
            </a:pPr>
            <a:r>
              <a:rPr sz="2400" spc="-10" dirty="0">
                <a:solidFill>
                  <a:schemeClr val="tx2"/>
                </a:solidFill>
                <a:latin typeface="Calibri"/>
                <a:cs typeface="Calibri"/>
              </a:rPr>
              <a:t>Department’s</a:t>
            </a:r>
            <a:r>
              <a:rPr sz="2400" spc="-65" dirty="0">
                <a:solidFill>
                  <a:schemeClr val="tx2"/>
                </a:solidFill>
                <a:latin typeface="Calibri"/>
                <a:cs typeface="Calibri"/>
              </a:rPr>
              <a:t> </a:t>
            </a:r>
            <a:r>
              <a:rPr sz="2400" dirty="0">
                <a:solidFill>
                  <a:schemeClr val="tx2"/>
                </a:solidFill>
                <a:latin typeface="Calibri"/>
                <a:cs typeface="Calibri"/>
              </a:rPr>
              <a:t>grant</a:t>
            </a:r>
            <a:r>
              <a:rPr sz="2400" spc="-30" dirty="0">
                <a:solidFill>
                  <a:schemeClr val="tx2"/>
                </a:solidFill>
                <a:latin typeface="Calibri"/>
                <a:cs typeface="Calibri"/>
              </a:rPr>
              <a:t> </a:t>
            </a:r>
            <a:r>
              <a:rPr sz="2400" spc="-10" dirty="0">
                <a:solidFill>
                  <a:schemeClr val="tx2"/>
                </a:solidFill>
                <a:latin typeface="Calibri"/>
                <a:cs typeface="Calibri"/>
              </a:rPr>
              <a:t>webpage:</a:t>
            </a:r>
            <a:endParaRPr sz="2400" dirty="0">
              <a:solidFill>
                <a:schemeClr val="tx2"/>
              </a:solidFill>
              <a:latin typeface="Calibri"/>
              <a:cs typeface="Calibri"/>
            </a:endParaRPr>
          </a:p>
          <a:p>
            <a:pPr marL="355600">
              <a:lnSpc>
                <a:spcPct val="100000"/>
              </a:lnSpc>
            </a:pPr>
            <a:r>
              <a:rPr lang="en-US" sz="2400" spc="-10" dirty="0">
                <a:solidFill>
                  <a:srgbClr val="17375E"/>
                </a:solidFill>
                <a:latin typeface="Calibri"/>
                <a:cs typeface="Calibri"/>
                <a:hlinkClick r:id="rId2"/>
              </a:rPr>
              <a:t>Waste Diversion Grant Program</a:t>
            </a:r>
            <a:endParaRPr sz="2400" dirty="0">
              <a:latin typeface="Calibri"/>
              <a:cs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87708D-4116-03D8-0C49-4F402FDB1683}"/>
              </a:ext>
            </a:extLst>
          </p:cNvPr>
          <p:cNvSpPr>
            <a:spLocks noGrp="1"/>
          </p:cNvSpPr>
          <p:nvPr>
            <p:ph type="title"/>
          </p:nvPr>
        </p:nvSpPr>
        <p:spPr>
          <a:xfrm>
            <a:off x="583247" y="340931"/>
            <a:ext cx="8187690" cy="615553"/>
          </a:xfrm>
        </p:spPr>
        <p:txBody>
          <a:bodyPr/>
          <a:lstStyle/>
          <a:p>
            <a:r>
              <a:rPr lang="en-US" dirty="0">
                <a:solidFill>
                  <a:schemeClr val="tx2"/>
                </a:solidFill>
              </a:rPr>
              <a:t>General Provisions-Notable Items</a:t>
            </a:r>
          </a:p>
        </p:txBody>
      </p:sp>
      <p:sp>
        <p:nvSpPr>
          <p:cNvPr id="3" name="Text Placeholder 2">
            <a:extLst>
              <a:ext uri="{FF2B5EF4-FFF2-40B4-BE49-F238E27FC236}">
                <a16:creationId xmlns:a16="http://schemas.microsoft.com/office/drawing/2014/main" id="{DCB56101-E46A-304B-6953-83C4C55D4367}"/>
              </a:ext>
            </a:extLst>
          </p:cNvPr>
          <p:cNvSpPr>
            <a:spLocks noGrp="1"/>
          </p:cNvSpPr>
          <p:nvPr>
            <p:ph type="body" idx="1"/>
          </p:nvPr>
        </p:nvSpPr>
        <p:spPr>
          <a:xfrm>
            <a:off x="150176" y="1066800"/>
            <a:ext cx="8765223" cy="4678204"/>
          </a:xfrm>
        </p:spPr>
        <p:txBody>
          <a:bodyPr/>
          <a:lstStyle/>
          <a:p>
            <a:pPr marL="742950" marR="0" lvl="1" indent="-285750">
              <a:spcBef>
                <a:spcPts val="0"/>
              </a:spcBef>
              <a:spcAft>
                <a:spcPts val="0"/>
              </a:spcAft>
              <a:buFont typeface="Arial" panose="020B0604020202020204" pitchFamily="34" charset="0"/>
              <a:buChar char="•"/>
            </a:pPr>
            <a:r>
              <a:rPr lang="en-US" sz="2000" dirty="0">
                <a:solidFill>
                  <a:schemeClr val="tx2"/>
                </a:solidFill>
                <a:effectLst/>
                <a:latin typeface="Arial" panose="020B0604020202020204" pitchFamily="34" charset="0"/>
                <a:ea typeface="Times New Roman" panose="02020603050405020304" pitchFamily="18" charset="0"/>
              </a:rPr>
              <a:t>From the time the RFP is issued until award notification is made, </a:t>
            </a:r>
            <a:r>
              <a:rPr lang="en-US" sz="2000" u="sng" dirty="0">
                <a:solidFill>
                  <a:schemeClr val="tx2"/>
                </a:solidFill>
                <a:effectLst/>
                <a:latin typeface="Arial" panose="020B0604020202020204" pitchFamily="34" charset="0"/>
                <a:ea typeface="Times New Roman" panose="02020603050405020304" pitchFamily="18" charset="0"/>
              </a:rPr>
              <a:t>all</a:t>
            </a:r>
            <a:r>
              <a:rPr lang="en-US" sz="2000" dirty="0">
                <a:solidFill>
                  <a:schemeClr val="tx2"/>
                </a:solidFill>
                <a:effectLst/>
                <a:latin typeface="Arial" panose="020B0604020202020204" pitchFamily="34" charset="0"/>
                <a:ea typeface="Times New Roman" panose="02020603050405020304" pitchFamily="18" charset="0"/>
              </a:rPr>
              <a:t> contact with the State regarding the RFP must be made through the RFP Coordinator (Mark King)…Violation of this provision may lead to disqualification from the bidding process, at the State’s discretion.</a:t>
            </a:r>
          </a:p>
          <a:p>
            <a:pPr marR="0" lvl="1">
              <a:spcBef>
                <a:spcPts val="0"/>
              </a:spcBef>
              <a:spcAft>
                <a:spcPts val="0"/>
              </a:spcAft>
            </a:pPr>
            <a:endParaRPr lang="en-US" sz="2000" dirty="0">
              <a:solidFill>
                <a:schemeClr val="tx2"/>
              </a:solidFill>
              <a:effectLst/>
              <a:latin typeface="Times New Roman" panose="02020603050405020304" pitchFamily="18" charset="0"/>
              <a:ea typeface="Times New Roman" panose="02020603050405020304" pitchFamily="18" charset="0"/>
            </a:endParaRPr>
          </a:p>
          <a:p>
            <a:pPr marL="742950" marR="0" lvl="1" indent="-285750">
              <a:spcBef>
                <a:spcPts val="0"/>
              </a:spcBef>
              <a:spcAft>
                <a:spcPts val="0"/>
              </a:spcAft>
              <a:buFont typeface="Arial" panose="020B0604020202020204" pitchFamily="34" charset="0"/>
              <a:buChar char="•"/>
            </a:pPr>
            <a:r>
              <a:rPr lang="en-US" sz="2000" dirty="0">
                <a:solidFill>
                  <a:schemeClr val="tx2"/>
                </a:solidFill>
                <a:effectLst/>
                <a:latin typeface="Arial" panose="020B0604020202020204" pitchFamily="34" charset="0"/>
                <a:ea typeface="Times New Roman" panose="02020603050405020304" pitchFamily="18" charset="0"/>
              </a:rPr>
              <a:t>All proposals must adhere to the instructions and format requirements outlined in the RFP and all written supplements and amendments (such as the Summary of Questions and Answers), issued by the Department.  </a:t>
            </a:r>
            <a:r>
              <a:rPr lang="en-US" sz="2000" b="1" u="sng" dirty="0">
                <a:solidFill>
                  <a:schemeClr val="tx2"/>
                </a:solidFill>
                <a:effectLst/>
                <a:latin typeface="Arial" panose="020B0604020202020204" pitchFamily="34" charset="0"/>
                <a:ea typeface="Times New Roman" panose="02020603050405020304" pitchFamily="18" charset="0"/>
              </a:rPr>
              <a:t>Please read entire RFP</a:t>
            </a:r>
            <a:r>
              <a:rPr lang="en-US" sz="2000" dirty="0">
                <a:solidFill>
                  <a:schemeClr val="tx2"/>
                </a:solidFill>
                <a:effectLst/>
                <a:latin typeface="Arial" panose="020B0604020202020204" pitchFamily="34" charset="0"/>
                <a:ea typeface="Times New Roman" panose="02020603050405020304" pitchFamily="18" charset="0"/>
              </a:rPr>
              <a:t>.</a:t>
            </a:r>
          </a:p>
          <a:p>
            <a:pPr marR="0" lvl="1">
              <a:spcBef>
                <a:spcPts val="0"/>
              </a:spcBef>
              <a:spcAft>
                <a:spcPts val="0"/>
              </a:spcAft>
            </a:pPr>
            <a:endParaRPr lang="en-US" sz="2000" dirty="0">
              <a:solidFill>
                <a:schemeClr val="tx2"/>
              </a:solidFill>
              <a:effectLst/>
              <a:latin typeface="Times New Roman" panose="02020603050405020304" pitchFamily="18" charset="0"/>
              <a:ea typeface="Times New Roman" panose="02020603050405020304" pitchFamily="18" charset="0"/>
            </a:endParaRPr>
          </a:p>
          <a:p>
            <a:pPr marL="742950" marR="0" lvl="1" indent="-285750">
              <a:spcBef>
                <a:spcPts val="0"/>
              </a:spcBef>
              <a:spcAft>
                <a:spcPts val="0"/>
              </a:spcAft>
              <a:buFont typeface="Arial" panose="020B0604020202020204" pitchFamily="34" charset="0"/>
              <a:buChar char="•"/>
            </a:pPr>
            <a:r>
              <a:rPr lang="en-US" sz="2000" dirty="0">
                <a:solidFill>
                  <a:schemeClr val="tx2"/>
                </a:solidFill>
                <a:effectLst/>
                <a:latin typeface="Arial" panose="020B0604020202020204" pitchFamily="34" charset="0"/>
                <a:ea typeface="Times New Roman" panose="02020603050405020304" pitchFamily="18" charset="0"/>
              </a:rPr>
              <a:t>In cases where there is more than one bidder per proposal, both parties must be listed as “</a:t>
            </a:r>
            <a:r>
              <a:rPr lang="en-US" sz="2000" u="sng" dirty="0">
                <a:solidFill>
                  <a:schemeClr val="tx2"/>
                </a:solidFill>
                <a:effectLst/>
                <a:latin typeface="Arial" panose="020B0604020202020204" pitchFamily="34" charset="0"/>
                <a:ea typeface="Times New Roman" panose="02020603050405020304" pitchFamily="18" charset="0"/>
              </a:rPr>
              <a:t>co-applicants</a:t>
            </a:r>
            <a:r>
              <a:rPr lang="en-US" sz="2000" dirty="0">
                <a:solidFill>
                  <a:schemeClr val="tx2"/>
                </a:solidFill>
                <a:effectLst/>
                <a:latin typeface="Arial" panose="020B0604020202020204" pitchFamily="34" charset="0"/>
                <a:ea typeface="Times New Roman" panose="02020603050405020304" pitchFamily="18" charset="0"/>
              </a:rPr>
              <a:t>”.  If an award is made on a joint proposal, one party will be designated as the “</a:t>
            </a:r>
            <a:r>
              <a:rPr lang="en-US" sz="2000" u="sng" dirty="0">
                <a:solidFill>
                  <a:schemeClr val="tx2"/>
                </a:solidFill>
                <a:effectLst/>
                <a:latin typeface="Arial" panose="020B0604020202020204" pitchFamily="34" charset="0"/>
                <a:ea typeface="Times New Roman" panose="02020603050405020304" pitchFamily="18" charset="0"/>
              </a:rPr>
              <a:t>awardee</a:t>
            </a:r>
            <a:r>
              <a:rPr lang="en-US" sz="2000" dirty="0">
                <a:solidFill>
                  <a:schemeClr val="tx2"/>
                </a:solidFill>
                <a:latin typeface="Arial" panose="020B0604020202020204" pitchFamily="34" charset="0"/>
                <a:ea typeface="Times New Roman" panose="02020603050405020304" pitchFamily="18" charset="0"/>
              </a:rPr>
              <a:t>”,</a:t>
            </a:r>
            <a:r>
              <a:rPr lang="en-US" sz="2000" dirty="0">
                <a:solidFill>
                  <a:schemeClr val="tx2"/>
                </a:solidFill>
                <a:effectLst/>
                <a:latin typeface="Arial" panose="020B0604020202020204" pitchFamily="34" charset="0"/>
                <a:ea typeface="Times New Roman" panose="02020603050405020304" pitchFamily="18" charset="0"/>
              </a:rPr>
              <a:t> and they will be the legal signature on any Department Contract.</a:t>
            </a:r>
            <a:endParaRPr lang="en-US" sz="2000" dirty="0">
              <a:solidFill>
                <a:schemeClr val="tx2"/>
              </a:solidFill>
              <a:effectLst/>
              <a:latin typeface="Times New Roman" panose="02020603050405020304" pitchFamily="18" charset="0"/>
              <a:ea typeface="Times New Roman" panose="02020603050405020304" pitchFamily="18" charset="0"/>
            </a:endParaRPr>
          </a:p>
          <a:p>
            <a:endParaRPr lang="en-US" dirty="0"/>
          </a:p>
        </p:txBody>
      </p:sp>
    </p:spTree>
    <p:extLst>
      <p:ext uri="{BB962C8B-B14F-4D97-AF65-F5344CB8AC3E}">
        <p14:creationId xmlns:p14="http://schemas.microsoft.com/office/powerpoint/2010/main" val="19906208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a:extLst>
              <a:ext uri="{C183D7F6-B498-43B3-948B-1728B52AA6E4}">
                <adec:decorative xmlns:adec="http://schemas.microsoft.com/office/drawing/2017/decorative" val="1"/>
              </a:ext>
            </a:extLst>
          </p:cNvPr>
          <p:cNvGrpSpPr/>
          <p:nvPr/>
        </p:nvGrpSpPr>
        <p:grpSpPr>
          <a:xfrm>
            <a:off x="-12700" y="6050283"/>
            <a:ext cx="9169400" cy="807720"/>
            <a:chOff x="-12700" y="6050283"/>
            <a:chExt cx="9169400" cy="807720"/>
          </a:xfrm>
        </p:grpSpPr>
        <p:sp>
          <p:nvSpPr>
            <p:cNvPr id="3" name="object 3"/>
            <p:cNvSpPr/>
            <p:nvPr/>
          </p:nvSpPr>
          <p:spPr>
            <a:xfrm>
              <a:off x="0" y="6271259"/>
              <a:ext cx="9144000" cy="375920"/>
            </a:xfrm>
            <a:custGeom>
              <a:avLst/>
              <a:gdLst/>
              <a:ahLst/>
              <a:cxnLst/>
              <a:rect l="l" t="t" r="r" b="b"/>
              <a:pathLst>
                <a:path w="9144000" h="375920">
                  <a:moveTo>
                    <a:pt x="9144000" y="0"/>
                  </a:moveTo>
                  <a:lnTo>
                    <a:pt x="0" y="0"/>
                  </a:lnTo>
                  <a:lnTo>
                    <a:pt x="0" y="375919"/>
                  </a:lnTo>
                  <a:lnTo>
                    <a:pt x="9144000" y="375919"/>
                  </a:lnTo>
                  <a:lnTo>
                    <a:pt x="9144000" y="0"/>
                  </a:lnTo>
                  <a:close/>
                </a:path>
              </a:pathLst>
            </a:custGeom>
            <a:solidFill>
              <a:srgbClr val="17375E"/>
            </a:solidFill>
          </p:spPr>
          <p:txBody>
            <a:bodyPr wrap="square" lIns="0" tIns="0" rIns="0" bIns="0" rtlCol="0"/>
            <a:lstStyle/>
            <a:p>
              <a:endParaRPr dirty="0"/>
            </a:p>
          </p:txBody>
        </p:sp>
        <p:sp>
          <p:nvSpPr>
            <p:cNvPr id="4" name="object 4"/>
            <p:cNvSpPr/>
            <p:nvPr/>
          </p:nvSpPr>
          <p:spPr>
            <a:xfrm>
              <a:off x="0" y="6271259"/>
              <a:ext cx="9144000" cy="375920"/>
            </a:xfrm>
            <a:custGeom>
              <a:avLst/>
              <a:gdLst/>
              <a:ahLst/>
              <a:cxnLst/>
              <a:rect l="l" t="t" r="r" b="b"/>
              <a:pathLst>
                <a:path w="9144000" h="375920">
                  <a:moveTo>
                    <a:pt x="0" y="375919"/>
                  </a:moveTo>
                  <a:lnTo>
                    <a:pt x="9144000" y="375919"/>
                  </a:lnTo>
                  <a:lnTo>
                    <a:pt x="9144000" y="0"/>
                  </a:lnTo>
                  <a:lnTo>
                    <a:pt x="0" y="0"/>
                  </a:lnTo>
                  <a:lnTo>
                    <a:pt x="0" y="375919"/>
                  </a:lnTo>
                  <a:close/>
                </a:path>
              </a:pathLst>
            </a:custGeom>
            <a:ln w="25400">
              <a:solidFill>
                <a:srgbClr val="17375E"/>
              </a:solidFill>
            </a:ln>
          </p:spPr>
          <p:txBody>
            <a:bodyPr wrap="square" lIns="0" tIns="0" rIns="0" bIns="0" rtlCol="0"/>
            <a:lstStyle/>
            <a:p>
              <a:endParaRPr dirty="0"/>
            </a:p>
          </p:txBody>
        </p:sp>
        <p:pic>
          <p:nvPicPr>
            <p:cNvPr id="5" name="object 5"/>
            <p:cNvPicPr/>
            <p:nvPr/>
          </p:nvPicPr>
          <p:blipFill>
            <a:blip r:embed="rId2" cstate="print"/>
            <a:stretch>
              <a:fillRect/>
            </a:stretch>
          </p:blipFill>
          <p:spPr>
            <a:xfrm>
              <a:off x="96520" y="6050283"/>
              <a:ext cx="952754" cy="805434"/>
            </a:xfrm>
            <a:prstGeom prst="rect">
              <a:avLst/>
            </a:prstGeom>
          </p:spPr>
        </p:pic>
      </p:grpSp>
      <p:sp>
        <p:nvSpPr>
          <p:cNvPr id="6" name="object 6"/>
          <p:cNvSpPr txBox="1">
            <a:spLocks noGrp="1"/>
          </p:cNvSpPr>
          <p:nvPr>
            <p:ph type="title"/>
          </p:nvPr>
        </p:nvSpPr>
        <p:spPr>
          <a:prstGeom prst="rect">
            <a:avLst/>
          </a:prstGeom>
        </p:spPr>
        <p:txBody>
          <a:bodyPr vert="horz" wrap="square" lIns="0" tIns="215391" rIns="0" bIns="0" rtlCol="0">
            <a:spAutoFit/>
          </a:bodyPr>
          <a:lstStyle/>
          <a:p>
            <a:pPr marL="885190">
              <a:lnSpc>
                <a:spcPct val="100000"/>
              </a:lnSpc>
              <a:spcBef>
                <a:spcPts val="100"/>
              </a:spcBef>
            </a:pPr>
            <a:r>
              <a:rPr dirty="0"/>
              <a:t>Who</a:t>
            </a:r>
            <a:r>
              <a:rPr spc="-40" dirty="0"/>
              <a:t> </a:t>
            </a:r>
            <a:r>
              <a:rPr dirty="0"/>
              <a:t>is</a:t>
            </a:r>
            <a:r>
              <a:rPr spc="-5" dirty="0"/>
              <a:t> </a:t>
            </a:r>
            <a:r>
              <a:rPr dirty="0"/>
              <a:t>Eligible</a:t>
            </a:r>
            <a:r>
              <a:rPr spc="-45" dirty="0"/>
              <a:t> </a:t>
            </a:r>
            <a:r>
              <a:rPr dirty="0"/>
              <a:t>to</a:t>
            </a:r>
            <a:r>
              <a:rPr spc="-155" dirty="0"/>
              <a:t> </a:t>
            </a:r>
            <a:r>
              <a:rPr spc="-10" dirty="0"/>
              <a:t>Apply?</a:t>
            </a:r>
          </a:p>
        </p:txBody>
      </p:sp>
      <p:pic>
        <p:nvPicPr>
          <p:cNvPr id="7" name="object 7" descr="Image of person;s hand writing on a document."/>
          <p:cNvPicPr/>
          <p:nvPr/>
        </p:nvPicPr>
        <p:blipFill>
          <a:blip r:embed="rId3" cstate="print"/>
          <a:stretch>
            <a:fillRect/>
          </a:stretch>
        </p:blipFill>
        <p:spPr>
          <a:xfrm>
            <a:off x="5519420" y="3446779"/>
            <a:ext cx="3319779" cy="2270760"/>
          </a:xfrm>
          <a:prstGeom prst="rect">
            <a:avLst/>
          </a:prstGeom>
        </p:spPr>
      </p:pic>
      <p:sp>
        <p:nvSpPr>
          <p:cNvPr id="8" name="object 8"/>
          <p:cNvSpPr txBox="1"/>
          <p:nvPr/>
        </p:nvSpPr>
        <p:spPr>
          <a:xfrm>
            <a:off x="525144" y="1384680"/>
            <a:ext cx="7967345" cy="3975447"/>
          </a:xfrm>
          <a:prstGeom prst="rect">
            <a:avLst/>
          </a:prstGeom>
        </p:spPr>
        <p:txBody>
          <a:bodyPr vert="horz" wrap="square" lIns="0" tIns="88900" rIns="0" bIns="0" rtlCol="0">
            <a:spAutoFit/>
          </a:bodyPr>
          <a:lstStyle/>
          <a:p>
            <a:pPr marL="354965" indent="-342265">
              <a:lnSpc>
                <a:spcPct val="100000"/>
              </a:lnSpc>
              <a:spcBef>
                <a:spcPts val="700"/>
              </a:spcBef>
              <a:buFont typeface="Arial"/>
              <a:buChar char="•"/>
              <a:tabLst>
                <a:tab pos="354965" algn="l"/>
              </a:tabLst>
            </a:pPr>
            <a:r>
              <a:rPr sz="2400" dirty="0">
                <a:solidFill>
                  <a:schemeClr val="tx2"/>
                </a:solidFill>
                <a:latin typeface="Calibri"/>
                <a:cs typeface="Calibri"/>
              </a:rPr>
              <a:t>Any</a:t>
            </a:r>
            <a:r>
              <a:rPr sz="2400" spc="-35" dirty="0">
                <a:solidFill>
                  <a:schemeClr val="tx2"/>
                </a:solidFill>
                <a:latin typeface="Calibri"/>
                <a:cs typeface="Calibri"/>
              </a:rPr>
              <a:t> </a:t>
            </a:r>
            <a:r>
              <a:rPr sz="2400" dirty="0">
                <a:solidFill>
                  <a:schemeClr val="tx2"/>
                </a:solidFill>
                <a:latin typeface="Calibri"/>
                <a:cs typeface="Calibri"/>
              </a:rPr>
              <a:t>public</a:t>
            </a:r>
            <a:r>
              <a:rPr sz="2400" spc="-70" dirty="0">
                <a:solidFill>
                  <a:schemeClr val="tx2"/>
                </a:solidFill>
                <a:latin typeface="Calibri"/>
                <a:cs typeface="Calibri"/>
              </a:rPr>
              <a:t> </a:t>
            </a:r>
            <a:r>
              <a:rPr sz="2400" dirty="0">
                <a:solidFill>
                  <a:schemeClr val="tx2"/>
                </a:solidFill>
                <a:latin typeface="Calibri"/>
                <a:cs typeface="Calibri"/>
              </a:rPr>
              <a:t>or</a:t>
            </a:r>
            <a:r>
              <a:rPr sz="2400" spc="-30" dirty="0">
                <a:solidFill>
                  <a:schemeClr val="tx2"/>
                </a:solidFill>
                <a:latin typeface="Calibri"/>
                <a:cs typeface="Calibri"/>
              </a:rPr>
              <a:t> </a:t>
            </a:r>
            <a:r>
              <a:rPr sz="2400" dirty="0">
                <a:solidFill>
                  <a:schemeClr val="tx2"/>
                </a:solidFill>
                <a:latin typeface="Calibri"/>
                <a:cs typeface="Calibri"/>
              </a:rPr>
              <a:t>private</a:t>
            </a:r>
            <a:r>
              <a:rPr sz="2400" spc="-25" dirty="0">
                <a:solidFill>
                  <a:schemeClr val="tx2"/>
                </a:solidFill>
                <a:latin typeface="Calibri"/>
                <a:cs typeface="Calibri"/>
              </a:rPr>
              <a:t> </a:t>
            </a:r>
            <a:r>
              <a:rPr sz="2400" dirty="0">
                <a:solidFill>
                  <a:schemeClr val="tx2"/>
                </a:solidFill>
                <a:latin typeface="Calibri"/>
                <a:cs typeface="Calibri"/>
              </a:rPr>
              <a:t>entity</a:t>
            </a:r>
            <a:r>
              <a:rPr sz="2400" spc="-40" dirty="0">
                <a:solidFill>
                  <a:schemeClr val="tx2"/>
                </a:solidFill>
                <a:latin typeface="Calibri"/>
                <a:cs typeface="Calibri"/>
              </a:rPr>
              <a:t> </a:t>
            </a:r>
            <a:r>
              <a:rPr sz="2400" dirty="0">
                <a:solidFill>
                  <a:schemeClr val="tx2"/>
                </a:solidFill>
                <a:latin typeface="Calibri"/>
                <a:cs typeface="Calibri"/>
              </a:rPr>
              <a:t>residing</a:t>
            </a:r>
            <a:r>
              <a:rPr sz="2400" spc="-40" dirty="0">
                <a:solidFill>
                  <a:schemeClr val="tx2"/>
                </a:solidFill>
                <a:latin typeface="Calibri"/>
                <a:cs typeface="Calibri"/>
              </a:rPr>
              <a:t> </a:t>
            </a:r>
            <a:r>
              <a:rPr sz="2400" dirty="0">
                <a:solidFill>
                  <a:schemeClr val="tx2"/>
                </a:solidFill>
                <a:latin typeface="Calibri"/>
                <a:cs typeface="Calibri"/>
              </a:rPr>
              <a:t>within</a:t>
            </a:r>
            <a:r>
              <a:rPr sz="2400" spc="-65" dirty="0">
                <a:solidFill>
                  <a:schemeClr val="tx2"/>
                </a:solidFill>
                <a:latin typeface="Calibri"/>
                <a:cs typeface="Calibri"/>
              </a:rPr>
              <a:t> </a:t>
            </a:r>
            <a:r>
              <a:rPr sz="2400" dirty="0">
                <a:solidFill>
                  <a:schemeClr val="tx2"/>
                </a:solidFill>
                <a:latin typeface="Calibri"/>
                <a:cs typeface="Calibri"/>
              </a:rPr>
              <a:t>the</a:t>
            </a:r>
            <a:r>
              <a:rPr sz="2400" spc="-30" dirty="0">
                <a:solidFill>
                  <a:schemeClr val="tx2"/>
                </a:solidFill>
                <a:latin typeface="Calibri"/>
                <a:cs typeface="Calibri"/>
              </a:rPr>
              <a:t> </a:t>
            </a:r>
            <a:r>
              <a:rPr sz="2400" dirty="0">
                <a:solidFill>
                  <a:schemeClr val="tx2"/>
                </a:solidFill>
                <a:latin typeface="Calibri"/>
                <a:cs typeface="Calibri"/>
              </a:rPr>
              <a:t>State</a:t>
            </a:r>
            <a:r>
              <a:rPr sz="2400" spc="-30" dirty="0">
                <a:solidFill>
                  <a:schemeClr val="tx2"/>
                </a:solidFill>
                <a:latin typeface="Calibri"/>
                <a:cs typeface="Calibri"/>
              </a:rPr>
              <a:t> </a:t>
            </a:r>
            <a:r>
              <a:rPr sz="2400" dirty="0">
                <a:solidFill>
                  <a:schemeClr val="tx2"/>
                </a:solidFill>
                <a:latin typeface="Calibri"/>
                <a:cs typeface="Calibri"/>
              </a:rPr>
              <a:t>of</a:t>
            </a:r>
            <a:r>
              <a:rPr sz="2400" spc="-30" dirty="0">
                <a:solidFill>
                  <a:schemeClr val="tx2"/>
                </a:solidFill>
                <a:latin typeface="Calibri"/>
                <a:cs typeface="Calibri"/>
              </a:rPr>
              <a:t> </a:t>
            </a:r>
            <a:r>
              <a:rPr sz="2400" spc="-10" dirty="0">
                <a:solidFill>
                  <a:schemeClr val="tx2"/>
                </a:solidFill>
                <a:latin typeface="Calibri"/>
                <a:cs typeface="Calibri"/>
              </a:rPr>
              <a:t>Maine</a:t>
            </a:r>
            <a:endParaRPr sz="2400" dirty="0">
              <a:solidFill>
                <a:schemeClr val="tx2"/>
              </a:solidFill>
              <a:latin typeface="Calibri"/>
              <a:cs typeface="Calibri"/>
            </a:endParaRPr>
          </a:p>
          <a:p>
            <a:pPr marL="354965" marR="149225" indent="-342900">
              <a:lnSpc>
                <a:spcPct val="100000"/>
              </a:lnSpc>
              <a:spcBef>
                <a:spcPts val="605"/>
              </a:spcBef>
              <a:buFont typeface="Arial"/>
              <a:buChar char="•"/>
              <a:tabLst>
                <a:tab pos="354965" algn="l"/>
              </a:tabLst>
            </a:pPr>
            <a:r>
              <a:rPr sz="2400" dirty="0">
                <a:solidFill>
                  <a:schemeClr val="tx2"/>
                </a:solidFill>
                <a:latin typeface="Calibri"/>
                <a:cs typeface="Calibri"/>
              </a:rPr>
              <a:t>Must</a:t>
            </a:r>
            <a:r>
              <a:rPr sz="2400" spc="-65" dirty="0">
                <a:solidFill>
                  <a:schemeClr val="tx2"/>
                </a:solidFill>
                <a:latin typeface="Calibri"/>
                <a:cs typeface="Calibri"/>
              </a:rPr>
              <a:t> </a:t>
            </a:r>
            <a:r>
              <a:rPr sz="2400" dirty="0">
                <a:solidFill>
                  <a:schemeClr val="tx2"/>
                </a:solidFill>
                <a:latin typeface="Calibri"/>
                <a:cs typeface="Calibri"/>
              </a:rPr>
              <a:t>be</a:t>
            </a:r>
            <a:r>
              <a:rPr sz="2400" spc="-20" dirty="0">
                <a:solidFill>
                  <a:schemeClr val="tx2"/>
                </a:solidFill>
                <a:latin typeface="Calibri"/>
                <a:cs typeface="Calibri"/>
              </a:rPr>
              <a:t> </a:t>
            </a:r>
            <a:r>
              <a:rPr sz="2400" dirty="0">
                <a:solidFill>
                  <a:schemeClr val="tx2"/>
                </a:solidFill>
                <a:latin typeface="Calibri"/>
                <a:cs typeface="Calibri"/>
              </a:rPr>
              <a:t>able</a:t>
            </a:r>
            <a:r>
              <a:rPr sz="2400" spc="-25" dirty="0">
                <a:solidFill>
                  <a:schemeClr val="tx2"/>
                </a:solidFill>
                <a:latin typeface="Calibri"/>
                <a:cs typeface="Calibri"/>
              </a:rPr>
              <a:t> </a:t>
            </a:r>
            <a:r>
              <a:rPr sz="2400" dirty="0">
                <a:solidFill>
                  <a:schemeClr val="tx2"/>
                </a:solidFill>
                <a:latin typeface="Calibri"/>
                <a:cs typeface="Calibri"/>
              </a:rPr>
              <a:t>to</a:t>
            </a:r>
            <a:r>
              <a:rPr sz="2400" spc="-30" dirty="0">
                <a:solidFill>
                  <a:schemeClr val="tx2"/>
                </a:solidFill>
                <a:latin typeface="Calibri"/>
                <a:cs typeface="Calibri"/>
              </a:rPr>
              <a:t> </a:t>
            </a:r>
            <a:r>
              <a:rPr sz="2400" spc="-10" dirty="0">
                <a:solidFill>
                  <a:schemeClr val="tx2"/>
                </a:solidFill>
                <a:latin typeface="Calibri"/>
                <a:cs typeface="Calibri"/>
              </a:rPr>
              <a:t>demonstrate</a:t>
            </a:r>
            <a:r>
              <a:rPr sz="2400" spc="-40" dirty="0">
                <a:solidFill>
                  <a:schemeClr val="tx2"/>
                </a:solidFill>
                <a:latin typeface="Calibri"/>
                <a:cs typeface="Calibri"/>
              </a:rPr>
              <a:t> </a:t>
            </a:r>
            <a:r>
              <a:rPr sz="2400" dirty="0">
                <a:solidFill>
                  <a:schemeClr val="tx2"/>
                </a:solidFill>
                <a:latin typeface="Calibri"/>
                <a:cs typeface="Calibri"/>
              </a:rPr>
              <a:t>that</a:t>
            </a:r>
            <a:r>
              <a:rPr sz="2400" spc="-30" dirty="0">
                <a:solidFill>
                  <a:schemeClr val="tx2"/>
                </a:solidFill>
                <a:latin typeface="Calibri"/>
                <a:cs typeface="Calibri"/>
              </a:rPr>
              <a:t> </a:t>
            </a:r>
            <a:r>
              <a:rPr sz="2400" dirty="0">
                <a:solidFill>
                  <a:schemeClr val="tx2"/>
                </a:solidFill>
                <a:latin typeface="Calibri"/>
                <a:cs typeface="Calibri"/>
              </a:rPr>
              <a:t>a</a:t>
            </a:r>
            <a:r>
              <a:rPr sz="2400" spc="-25" dirty="0">
                <a:solidFill>
                  <a:schemeClr val="tx2"/>
                </a:solidFill>
                <a:latin typeface="Calibri"/>
                <a:cs typeface="Calibri"/>
              </a:rPr>
              <a:t> </a:t>
            </a:r>
            <a:r>
              <a:rPr sz="2400" dirty="0">
                <a:solidFill>
                  <a:schemeClr val="tx2"/>
                </a:solidFill>
                <a:latin typeface="Calibri"/>
                <a:cs typeface="Calibri"/>
              </a:rPr>
              <a:t>proposed</a:t>
            </a:r>
            <a:r>
              <a:rPr sz="2400" spc="-25" dirty="0">
                <a:solidFill>
                  <a:schemeClr val="tx2"/>
                </a:solidFill>
                <a:latin typeface="Calibri"/>
                <a:cs typeface="Calibri"/>
              </a:rPr>
              <a:t> </a:t>
            </a:r>
            <a:r>
              <a:rPr sz="2400" spc="-10" dirty="0">
                <a:solidFill>
                  <a:schemeClr val="tx2"/>
                </a:solidFill>
                <a:latin typeface="Calibri"/>
                <a:cs typeface="Calibri"/>
              </a:rPr>
              <a:t>program, </a:t>
            </a:r>
            <a:r>
              <a:rPr sz="2400" dirty="0">
                <a:solidFill>
                  <a:schemeClr val="tx2"/>
                </a:solidFill>
                <a:latin typeface="Calibri"/>
                <a:cs typeface="Calibri"/>
              </a:rPr>
              <a:t>project,</a:t>
            </a:r>
            <a:r>
              <a:rPr sz="2400" spc="-65" dirty="0">
                <a:solidFill>
                  <a:schemeClr val="tx2"/>
                </a:solidFill>
                <a:latin typeface="Calibri"/>
                <a:cs typeface="Calibri"/>
              </a:rPr>
              <a:t> </a:t>
            </a:r>
            <a:r>
              <a:rPr sz="2400" dirty="0">
                <a:solidFill>
                  <a:schemeClr val="tx2"/>
                </a:solidFill>
                <a:latin typeface="Calibri"/>
                <a:cs typeface="Calibri"/>
              </a:rPr>
              <a:t>initiative</a:t>
            </a:r>
            <a:r>
              <a:rPr sz="2400" spc="-40" dirty="0">
                <a:solidFill>
                  <a:schemeClr val="tx2"/>
                </a:solidFill>
                <a:latin typeface="Calibri"/>
                <a:cs typeface="Calibri"/>
              </a:rPr>
              <a:t> </a:t>
            </a:r>
            <a:r>
              <a:rPr sz="2400" dirty="0">
                <a:solidFill>
                  <a:schemeClr val="tx2"/>
                </a:solidFill>
                <a:latin typeface="Calibri"/>
                <a:cs typeface="Calibri"/>
              </a:rPr>
              <a:t>or</a:t>
            </a:r>
            <a:r>
              <a:rPr sz="2400" spc="-25" dirty="0">
                <a:solidFill>
                  <a:schemeClr val="tx2"/>
                </a:solidFill>
                <a:latin typeface="Calibri"/>
                <a:cs typeface="Calibri"/>
              </a:rPr>
              <a:t> </a:t>
            </a:r>
            <a:r>
              <a:rPr sz="2400" dirty="0">
                <a:solidFill>
                  <a:schemeClr val="tx2"/>
                </a:solidFill>
                <a:latin typeface="Calibri"/>
                <a:cs typeface="Calibri"/>
              </a:rPr>
              <a:t>activity</a:t>
            </a:r>
            <a:r>
              <a:rPr sz="2400" spc="-30" dirty="0">
                <a:solidFill>
                  <a:schemeClr val="tx2"/>
                </a:solidFill>
                <a:latin typeface="Calibri"/>
                <a:cs typeface="Calibri"/>
              </a:rPr>
              <a:t> </a:t>
            </a:r>
            <a:r>
              <a:rPr sz="2400" dirty="0">
                <a:solidFill>
                  <a:schemeClr val="tx2"/>
                </a:solidFill>
                <a:latin typeface="Calibri"/>
                <a:cs typeface="Calibri"/>
              </a:rPr>
              <a:t>is</a:t>
            </a:r>
            <a:r>
              <a:rPr sz="2400" spc="-45" dirty="0">
                <a:solidFill>
                  <a:schemeClr val="tx2"/>
                </a:solidFill>
                <a:latin typeface="Calibri"/>
                <a:cs typeface="Calibri"/>
              </a:rPr>
              <a:t> </a:t>
            </a:r>
            <a:r>
              <a:rPr sz="2400" dirty="0">
                <a:solidFill>
                  <a:schemeClr val="tx2"/>
                </a:solidFill>
                <a:latin typeface="Calibri"/>
                <a:cs typeface="Calibri"/>
              </a:rPr>
              <a:t>likely</a:t>
            </a:r>
            <a:r>
              <a:rPr sz="2400" spc="-70" dirty="0">
                <a:solidFill>
                  <a:schemeClr val="tx2"/>
                </a:solidFill>
                <a:latin typeface="Calibri"/>
                <a:cs typeface="Calibri"/>
              </a:rPr>
              <a:t> </a:t>
            </a:r>
            <a:r>
              <a:rPr sz="2400" dirty="0">
                <a:solidFill>
                  <a:schemeClr val="tx2"/>
                </a:solidFill>
                <a:latin typeface="Calibri"/>
                <a:cs typeface="Calibri"/>
              </a:rPr>
              <a:t>to</a:t>
            </a:r>
            <a:r>
              <a:rPr sz="2400" spc="-30" dirty="0">
                <a:solidFill>
                  <a:schemeClr val="tx2"/>
                </a:solidFill>
                <a:latin typeface="Calibri"/>
                <a:cs typeface="Calibri"/>
              </a:rPr>
              <a:t> </a:t>
            </a:r>
            <a:r>
              <a:rPr sz="2400" dirty="0">
                <a:solidFill>
                  <a:schemeClr val="tx2"/>
                </a:solidFill>
                <a:latin typeface="Calibri"/>
                <a:cs typeface="Calibri"/>
              </a:rPr>
              <a:t>increase</a:t>
            </a:r>
            <a:r>
              <a:rPr sz="2400" spc="-25" dirty="0">
                <a:solidFill>
                  <a:schemeClr val="tx2"/>
                </a:solidFill>
                <a:latin typeface="Calibri"/>
                <a:cs typeface="Calibri"/>
              </a:rPr>
              <a:t> </a:t>
            </a:r>
            <a:r>
              <a:rPr sz="2400" dirty="0">
                <a:solidFill>
                  <a:schemeClr val="tx2"/>
                </a:solidFill>
                <a:latin typeface="Calibri"/>
                <a:cs typeface="Calibri"/>
              </a:rPr>
              <a:t>the</a:t>
            </a:r>
            <a:r>
              <a:rPr sz="2400" spc="-20" dirty="0">
                <a:solidFill>
                  <a:schemeClr val="tx2"/>
                </a:solidFill>
                <a:latin typeface="Calibri"/>
                <a:cs typeface="Calibri"/>
              </a:rPr>
              <a:t> </a:t>
            </a:r>
            <a:r>
              <a:rPr sz="2400" spc="-10" dirty="0">
                <a:solidFill>
                  <a:schemeClr val="tx2"/>
                </a:solidFill>
                <a:latin typeface="Calibri"/>
                <a:cs typeface="Calibri"/>
              </a:rPr>
              <a:t>diversion </a:t>
            </a:r>
            <a:r>
              <a:rPr sz="2400" dirty="0">
                <a:solidFill>
                  <a:schemeClr val="tx2"/>
                </a:solidFill>
                <a:latin typeface="Calibri"/>
                <a:cs typeface="Calibri"/>
              </a:rPr>
              <a:t>of</a:t>
            </a:r>
            <a:r>
              <a:rPr sz="2400" spc="-30" dirty="0">
                <a:solidFill>
                  <a:schemeClr val="tx2"/>
                </a:solidFill>
                <a:latin typeface="Calibri"/>
                <a:cs typeface="Calibri"/>
              </a:rPr>
              <a:t> </a:t>
            </a:r>
            <a:r>
              <a:rPr sz="2400" dirty="0">
                <a:solidFill>
                  <a:schemeClr val="tx2"/>
                </a:solidFill>
                <a:latin typeface="Calibri"/>
                <a:cs typeface="Calibri"/>
              </a:rPr>
              <a:t>solid</a:t>
            </a:r>
            <a:r>
              <a:rPr sz="2400" spc="-45" dirty="0">
                <a:solidFill>
                  <a:schemeClr val="tx2"/>
                </a:solidFill>
                <a:latin typeface="Calibri"/>
                <a:cs typeface="Calibri"/>
              </a:rPr>
              <a:t> </a:t>
            </a:r>
            <a:r>
              <a:rPr sz="2400" dirty="0">
                <a:solidFill>
                  <a:schemeClr val="tx2"/>
                </a:solidFill>
                <a:latin typeface="Calibri"/>
                <a:cs typeface="Calibri"/>
              </a:rPr>
              <a:t>waste</a:t>
            </a:r>
            <a:r>
              <a:rPr sz="2400" spc="-35" dirty="0">
                <a:solidFill>
                  <a:schemeClr val="tx2"/>
                </a:solidFill>
                <a:latin typeface="Calibri"/>
                <a:cs typeface="Calibri"/>
              </a:rPr>
              <a:t> </a:t>
            </a:r>
            <a:r>
              <a:rPr sz="2400" dirty="0">
                <a:solidFill>
                  <a:schemeClr val="tx2"/>
                </a:solidFill>
                <a:latin typeface="Calibri"/>
                <a:cs typeface="Calibri"/>
              </a:rPr>
              <a:t>from</a:t>
            </a:r>
            <a:r>
              <a:rPr sz="2400" spc="-50" dirty="0">
                <a:solidFill>
                  <a:schemeClr val="tx2"/>
                </a:solidFill>
                <a:latin typeface="Calibri"/>
                <a:cs typeface="Calibri"/>
              </a:rPr>
              <a:t> </a:t>
            </a:r>
            <a:r>
              <a:rPr sz="2400" dirty="0">
                <a:solidFill>
                  <a:schemeClr val="tx2"/>
                </a:solidFill>
                <a:latin typeface="Calibri"/>
                <a:cs typeface="Calibri"/>
              </a:rPr>
              <a:t>disposal</a:t>
            </a:r>
            <a:r>
              <a:rPr sz="2400" spc="-15" dirty="0">
                <a:solidFill>
                  <a:schemeClr val="tx2"/>
                </a:solidFill>
                <a:latin typeface="Calibri"/>
                <a:cs typeface="Calibri"/>
              </a:rPr>
              <a:t> </a:t>
            </a:r>
            <a:r>
              <a:rPr sz="2400" dirty="0">
                <a:solidFill>
                  <a:schemeClr val="tx2"/>
                </a:solidFill>
                <a:latin typeface="Calibri"/>
                <a:cs typeface="Calibri"/>
              </a:rPr>
              <a:t>within</a:t>
            </a:r>
            <a:r>
              <a:rPr sz="2400" spc="-60" dirty="0">
                <a:solidFill>
                  <a:schemeClr val="tx2"/>
                </a:solidFill>
                <a:latin typeface="Calibri"/>
                <a:cs typeface="Calibri"/>
              </a:rPr>
              <a:t> </a:t>
            </a:r>
            <a:r>
              <a:rPr sz="2400" dirty="0">
                <a:solidFill>
                  <a:schemeClr val="tx2"/>
                </a:solidFill>
                <a:latin typeface="Calibri"/>
                <a:cs typeface="Calibri"/>
              </a:rPr>
              <a:t>a</a:t>
            </a:r>
            <a:r>
              <a:rPr sz="2400" spc="-15" dirty="0">
                <a:solidFill>
                  <a:schemeClr val="tx2"/>
                </a:solidFill>
                <a:latin typeface="Calibri"/>
                <a:cs typeface="Calibri"/>
              </a:rPr>
              <a:t> </a:t>
            </a:r>
            <a:r>
              <a:rPr sz="2400" dirty="0">
                <a:solidFill>
                  <a:schemeClr val="tx2"/>
                </a:solidFill>
                <a:latin typeface="Calibri"/>
                <a:cs typeface="Calibri"/>
              </a:rPr>
              <a:t>particular</a:t>
            </a:r>
            <a:r>
              <a:rPr sz="2400" spc="-45" dirty="0">
                <a:solidFill>
                  <a:schemeClr val="tx2"/>
                </a:solidFill>
                <a:latin typeface="Calibri"/>
                <a:cs typeface="Calibri"/>
              </a:rPr>
              <a:t> </a:t>
            </a:r>
            <a:r>
              <a:rPr sz="2400" spc="-10" dirty="0">
                <a:solidFill>
                  <a:schemeClr val="tx2"/>
                </a:solidFill>
                <a:latin typeface="Calibri"/>
                <a:cs typeface="Calibri"/>
              </a:rPr>
              <a:t>community, </a:t>
            </a:r>
            <a:r>
              <a:rPr sz="2400" dirty="0">
                <a:solidFill>
                  <a:schemeClr val="tx2"/>
                </a:solidFill>
                <a:latin typeface="Calibri"/>
                <a:cs typeface="Calibri"/>
              </a:rPr>
              <a:t>municipality</a:t>
            </a:r>
            <a:r>
              <a:rPr sz="2400" spc="-80" dirty="0">
                <a:solidFill>
                  <a:schemeClr val="tx2"/>
                </a:solidFill>
                <a:latin typeface="Calibri"/>
                <a:cs typeface="Calibri"/>
              </a:rPr>
              <a:t> </a:t>
            </a:r>
            <a:r>
              <a:rPr sz="2400" dirty="0">
                <a:solidFill>
                  <a:schemeClr val="tx2"/>
                </a:solidFill>
                <a:latin typeface="Calibri"/>
                <a:cs typeface="Calibri"/>
              </a:rPr>
              <a:t>or</a:t>
            </a:r>
            <a:r>
              <a:rPr sz="2400" spc="-15" dirty="0">
                <a:solidFill>
                  <a:schemeClr val="tx2"/>
                </a:solidFill>
                <a:latin typeface="Calibri"/>
                <a:cs typeface="Calibri"/>
              </a:rPr>
              <a:t> </a:t>
            </a:r>
            <a:r>
              <a:rPr sz="2400" dirty="0">
                <a:solidFill>
                  <a:schemeClr val="tx2"/>
                </a:solidFill>
                <a:latin typeface="Calibri"/>
                <a:cs typeface="Calibri"/>
              </a:rPr>
              <a:t>region</a:t>
            </a:r>
            <a:r>
              <a:rPr sz="2400" spc="-15" dirty="0">
                <a:solidFill>
                  <a:schemeClr val="tx2"/>
                </a:solidFill>
                <a:latin typeface="Calibri"/>
                <a:cs typeface="Calibri"/>
              </a:rPr>
              <a:t> </a:t>
            </a:r>
            <a:r>
              <a:rPr sz="2400" dirty="0">
                <a:solidFill>
                  <a:schemeClr val="tx2"/>
                </a:solidFill>
                <a:latin typeface="Calibri"/>
                <a:cs typeface="Calibri"/>
              </a:rPr>
              <a:t>of</a:t>
            </a:r>
            <a:r>
              <a:rPr sz="2400" spc="-15" dirty="0">
                <a:solidFill>
                  <a:schemeClr val="tx2"/>
                </a:solidFill>
                <a:latin typeface="Calibri"/>
                <a:cs typeface="Calibri"/>
              </a:rPr>
              <a:t> </a:t>
            </a:r>
            <a:r>
              <a:rPr sz="2400" dirty="0">
                <a:solidFill>
                  <a:schemeClr val="tx2"/>
                </a:solidFill>
                <a:latin typeface="Calibri"/>
                <a:cs typeface="Calibri"/>
              </a:rPr>
              <a:t>the</a:t>
            </a:r>
            <a:r>
              <a:rPr sz="2400" spc="-10" dirty="0">
                <a:solidFill>
                  <a:schemeClr val="tx2"/>
                </a:solidFill>
                <a:latin typeface="Calibri"/>
                <a:cs typeface="Calibri"/>
              </a:rPr>
              <a:t> State</a:t>
            </a:r>
            <a:endParaRPr sz="2400" dirty="0">
              <a:solidFill>
                <a:schemeClr val="tx2"/>
              </a:solidFill>
              <a:latin typeface="Calibri"/>
              <a:cs typeface="Calibri"/>
            </a:endParaRPr>
          </a:p>
          <a:p>
            <a:pPr marL="354965" marR="3282315" indent="-342900">
              <a:lnSpc>
                <a:spcPct val="100000"/>
              </a:lnSpc>
              <a:spcBef>
                <a:spcPts val="940"/>
              </a:spcBef>
              <a:buFont typeface="Arial"/>
              <a:buChar char="•"/>
              <a:tabLst>
                <a:tab pos="354965" algn="l"/>
              </a:tabLst>
            </a:pPr>
            <a:r>
              <a:rPr sz="2400" dirty="0">
                <a:solidFill>
                  <a:schemeClr val="tx2"/>
                </a:solidFill>
                <a:latin typeface="Calibri"/>
                <a:cs typeface="Calibri"/>
              </a:rPr>
              <a:t>Examples:</a:t>
            </a:r>
            <a:r>
              <a:rPr sz="2400" spc="-60" dirty="0">
                <a:solidFill>
                  <a:schemeClr val="tx2"/>
                </a:solidFill>
                <a:latin typeface="Calibri"/>
                <a:cs typeface="Calibri"/>
              </a:rPr>
              <a:t> </a:t>
            </a:r>
            <a:r>
              <a:rPr lang="en-US" sz="2400" spc="-60" dirty="0">
                <a:solidFill>
                  <a:schemeClr val="tx2"/>
                </a:solidFill>
                <a:latin typeface="Calibri"/>
                <a:cs typeface="Calibri"/>
              </a:rPr>
              <a:t>private citizens, </a:t>
            </a:r>
            <a:r>
              <a:rPr sz="2400" dirty="0">
                <a:solidFill>
                  <a:schemeClr val="tx2"/>
                </a:solidFill>
                <a:latin typeface="Calibri"/>
                <a:cs typeface="Calibri"/>
              </a:rPr>
              <a:t>solid</a:t>
            </a:r>
            <a:r>
              <a:rPr sz="2400" spc="-55" dirty="0">
                <a:solidFill>
                  <a:schemeClr val="tx2"/>
                </a:solidFill>
                <a:latin typeface="Calibri"/>
                <a:cs typeface="Calibri"/>
              </a:rPr>
              <a:t> </a:t>
            </a:r>
            <a:r>
              <a:rPr sz="2400" dirty="0">
                <a:solidFill>
                  <a:schemeClr val="tx2"/>
                </a:solidFill>
                <a:latin typeface="Calibri"/>
                <a:cs typeface="Calibri"/>
              </a:rPr>
              <a:t>waste</a:t>
            </a:r>
            <a:r>
              <a:rPr sz="2400" spc="-55" dirty="0">
                <a:solidFill>
                  <a:schemeClr val="tx2"/>
                </a:solidFill>
                <a:latin typeface="Calibri"/>
                <a:cs typeface="Calibri"/>
              </a:rPr>
              <a:t> </a:t>
            </a:r>
            <a:r>
              <a:rPr sz="2400" spc="-10" dirty="0">
                <a:solidFill>
                  <a:schemeClr val="tx2"/>
                </a:solidFill>
                <a:latin typeface="Calibri"/>
                <a:cs typeface="Calibri"/>
              </a:rPr>
              <a:t>facilities, </a:t>
            </a:r>
            <a:r>
              <a:rPr sz="2400" dirty="0">
                <a:solidFill>
                  <a:schemeClr val="tx2"/>
                </a:solidFill>
                <a:latin typeface="Calibri"/>
                <a:cs typeface="Calibri"/>
              </a:rPr>
              <a:t>private</a:t>
            </a:r>
            <a:r>
              <a:rPr sz="2400" spc="-40" dirty="0">
                <a:solidFill>
                  <a:schemeClr val="tx2"/>
                </a:solidFill>
                <a:latin typeface="Calibri"/>
                <a:cs typeface="Calibri"/>
              </a:rPr>
              <a:t> </a:t>
            </a:r>
            <a:r>
              <a:rPr sz="2400" dirty="0">
                <a:solidFill>
                  <a:schemeClr val="tx2"/>
                </a:solidFill>
                <a:latin typeface="Calibri"/>
                <a:cs typeface="Calibri"/>
              </a:rPr>
              <a:t>businesses</a:t>
            </a:r>
            <a:r>
              <a:rPr sz="2400" spc="-50" dirty="0">
                <a:solidFill>
                  <a:schemeClr val="tx2"/>
                </a:solidFill>
                <a:latin typeface="Calibri"/>
                <a:cs typeface="Calibri"/>
              </a:rPr>
              <a:t> </a:t>
            </a:r>
            <a:r>
              <a:rPr sz="2400" dirty="0">
                <a:solidFill>
                  <a:schemeClr val="tx2"/>
                </a:solidFill>
                <a:latin typeface="Calibri"/>
                <a:cs typeface="Calibri"/>
              </a:rPr>
              <a:t>or</a:t>
            </a:r>
            <a:r>
              <a:rPr sz="2400" spc="-35" dirty="0">
                <a:solidFill>
                  <a:schemeClr val="tx2"/>
                </a:solidFill>
                <a:latin typeface="Calibri"/>
                <a:cs typeface="Calibri"/>
              </a:rPr>
              <a:t> </a:t>
            </a:r>
            <a:r>
              <a:rPr sz="2400" spc="-10" dirty="0">
                <a:solidFill>
                  <a:schemeClr val="tx2"/>
                </a:solidFill>
                <a:latin typeface="Calibri"/>
                <a:cs typeface="Calibri"/>
              </a:rPr>
              <a:t>nonprofits, </a:t>
            </a:r>
            <a:r>
              <a:rPr sz="2400" dirty="0">
                <a:solidFill>
                  <a:schemeClr val="tx2"/>
                </a:solidFill>
                <a:latin typeface="Calibri"/>
                <a:cs typeface="Calibri"/>
              </a:rPr>
              <a:t>schools,</a:t>
            </a:r>
            <a:r>
              <a:rPr sz="2400" spc="-50" dirty="0">
                <a:solidFill>
                  <a:schemeClr val="tx2"/>
                </a:solidFill>
                <a:latin typeface="Calibri"/>
                <a:cs typeface="Calibri"/>
              </a:rPr>
              <a:t> </a:t>
            </a:r>
            <a:r>
              <a:rPr sz="2400" dirty="0">
                <a:solidFill>
                  <a:schemeClr val="tx2"/>
                </a:solidFill>
                <a:latin typeface="Calibri"/>
                <a:cs typeface="Calibri"/>
              </a:rPr>
              <a:t>municipalities,</a:t>
            </a:r>
            <a:r>
              <a:rPr sz="2400" spc="-45" dirty="0">
                <a:solidFill>
                  <a:schemeClr val="tx2"/>
                </a:solidFill>
                <a:latin typeface="Calibri"/>
                <a:cs typeface="Calibri"/>
              </a:rPr>
              <a:t> </a:t>
            </a:r>
            <a:r>
              <a:rPr sz="2400" spc="-10" dirty="0">
                <a:solidFill>
                  <a:schemeClr val="tx2"/>
                </a:solidFill>
                <a:latin typeface="Calibri"/>
                <a:cs typeface="Calibri"/>
              </a:rPr>
              <a:t>institutions </a:t>
            </a:r>
            <a:r>
              <a:rPr sz="2400" dirty="0">
                <a:solidFill>
                  <a:schemeClr val="tx2"/>
                </a:solidFill>
                <a:latin typeface="Calibri"/>
                <a:cs typeface="Calibri"/>
              </a:rPr>
              <a:t>of</a:t>
            </a:r>
            <a:r>
              <a:rPr sz="2400" spc="-10" dirty="0">
                <a:solidFill>
                  <a:schemeClr val="tx2"/>
                </a:solidFill>
                <a:latin typeface="Calibri"/>
                <a:cs typeface="Calibri"/>
              </a:rPr>
              <a:t> </a:t>
            </a:r>
            <a:r>
              <a:rPr sz="2400" dirty="0">
                <a:solidFill>
                  <a:schemeClr val="tx2"/>
                </a:solidFill>
                <a:latin typeface="Calibri"/>
                <a:cs typeface="Calibri"/>
              </a:rPr>
              <a:t>higher</a:t>
            </a:r>
            <a:r>
              <a:rPr sz="2400" spc="5" dirty="0">
                <a:solidFill>
                  <a:schemeClr val="tx2"/>
                </a:solidFill>
                <a:latin typeface="Calibri"/>
                <a:cs typeface="Calibri"/>
              </a:rPr>
              <a:t> </a:t>
            </a:r>
            <a:r>
              <a:rPr sz="2400" dirty="0">
                <a:solidFill>
                  <a:schemeClr val="tx2"/>
                </a:solidFill>
                <a:latin typeface="Calibri"/>
                <a:cs typeface="Calibri"/>
              </a:rPr>
              <a:t>learning, </a:t>
            </a:r>
            <a:r>
              <a:rPr sz="2400" spc="-20" dirty="0">
                <a:solidFill>
                  <a:schemeClr val="tx2"/>
                </a:solidFill>
                <a:latin typeface="Calibri"/>
                <a:cs typeface="Calibri"/>
              </a:rPr>
              <a:t>etc.</a:t>
            </a:r>
            <a:endParaRPr sz="2400" dirty="0">
              <a:solidFill>
                <a:schemeClr val="tx2"/>
              </a:solidFill>
              <a:latin typeface="Calibri"/>
              <a:cs typeface="Calibri"/>
            </a:endParaRPr>
          </a:p>
        </p:txBody>
      </p:sp>
      <p:sp>
        <p:nvSpPr>
          <p:cNvPr id="9" name="object 9"/>
          <p:cNvSpPr txBox="1"/>
          <p:nvPr/>
        </p:nvSpPr>
        <p:spPr>
          <a:xfrm>
            <a:off x="1029652" y="6353507"/>
            <a:ext cx="4911090" cy="224154"/>
          </a:xfrm>
          <a:prstGeom prst="rect">
            <a:avLst/>
          </a:prstGeom>
        </p:spPr>
        <p:txBody>
          <a:bodyPr vert="horz" wrap="square" lIns="0" tIns="0" rIns="0" bIns="0" rtlCol="0">
            <a:spAutoFit/>
          </a:bodyPr>
          <a:lstStyle/>
          <a:p>
            <a:pPr marL="12700">
              <a:lnSpc>
                <a:spcPts val="1645"/>
              </a:lnSpc>
            </a:pPr>
            <a:r>
              <a:rPr sz="1400" dirty="0">
                <a:solidFill>
                  <a:srgbClr val="FFFFFF"/>
                </a:solidFill>
                <a:latin typeface="Arial"/>
                <a:cs typeface="Arial"/>
              </a:rPr>
              <a:t>MAINE</a:t>
            </a:r>
            <a:r>
              <a:rPr sz="1400" spc="10" dirty="0">
                <a:solidFill>
                  <a:srgbClr val="FFFFFF"/>
                </a:solidFill>
                <a:latin typeface="Arial"/>
                <a:cs typeface="Arial"/>
              </a:rPr>
              <a:t> </a:t>
            </a:r>
            <a:r>
              <a:rPr sz="1400" spc="-20" dirty="0">
                <a:solidFill>
                  <a:srgbClr val="FFFFFF"/>
                </a:solidFill>
                <a:latin typeface="Arial"/>
                <a:cs typeface="Arial"/>
              </a:rPr>
              <a:t>DEPARTMENT</a:t>
            </a:r>
            <a:r>
              <a:rPr sz="1400" spc="-65" dirty="0">
                <a:solidFill>
                  <a:srgbClr val="FFFFFF"/>
                </a:solidFill>
                <a:latin typeface="Arial"/>
                <a:cs typeface="Arial"/>
              </a:rPr>
              <a:t> </a:t>
            </a:r>
            <a:r>
              <a:rPr sz="1400" dirty="0">
                <a:solidFill>
                  <a:srgbClr val="FFFFFF"/>
                </a:solidFill>
                <a:latin typeface="Arial"/>
                <a:cs typeface="Arial"/>
              </a:rPr>
              <a:t>OF</a:t>
            </a:r>
            <a:r>
              <a:rPr sz="1400" spc="-10" dirty="0">
                <a:solidFill>
                  <a:srgbClr val="FFFFFF"/>
                </a:solidFill>
                <a:latin typeface="Arial"/>
                <a:cs typeface="Arial"/>
              </a:rPr>
              <a:t> </a:t>
            </a:r>
            <a:r>
              <a:rPr sz="1400" spc="-20" dirty="0">
                <a:solidFill>
                  <a:srgbClr val="FFFFFF"/>
                </a:solidFill>
                <a:latin typeface="Arial"/>
                <a:cs typeface="Arial"/>
              </a:rPr>
              <a:t>ENVIRONMENTAL</a:t>
            </a:r>
            <a:r>
              <a:rPr sz="1400" spc="-70" dirty="0">
                <a:solidFill>
                  <a:srgbClr val="FFFFFF"/>
                </a:solidFill>
                <a:latin typeface="Arial"/>
                <a:cs typeface="Arial"/>
              </a:rPr>
              <a:t> </a:t>
            </a:r>
            <a:r>
              <a:rPr sz="1400" spc="-10" dirty="0">
                <a:solidFill>
                  <a:srgbClr val="FFFFFF"/>
                </a:solidFill>
                <a:latin typeface="Arial"/>
                <a:cs typeface="Arial"/>
              </a:rPr>
              <a:t>PROTECTION</a:t>
            </a:r>
            <a:endParaRPr sz="1400" dirty="0">
              <a:latin typeface="Arial"/>
              <a:cs typeface="Arial"/>
            </a:endParaRPr>
          </a:p>
        </p:txBody>
      </p:sp>
      <p:sp>
        <p:nvSpPr>
          <p:cNvPr id="10" name="object 10"/>
          <p:cNvSpPr txBox="1"/>
          <p:nvPr/>
        </p:nvSpPr>
        <p:spPr>
          <a:xfrm>
            <a:off x="7386358" y="6353507"/>
            <a:ext cx="1604645" cy="224154"/>
          </a:xfrm>
          <a:prstGeom prst="rect">
            <a:avLst/>
          </a:prstGeom>
        </p:spPr>
        <p:txBody>
          <a:bodyPr vert="horz" wrap="square" lIns="0" tIns="0" rIns="0" bIns="0" rtlCol="0">
            <a:spAutoFit/>
          </a:bodyPr>
          <a:lstStyle/>
          <a:p>
            <a:pPr marL="12700">
              <a:lnSpc>
                <a:spcPts val="1645"/>
              </a:lnSpc>
            </a:pPr>
            <a:r>
              <a:rPr sz="1400" spc="-10" dirty="0">
                <a:solidFill>
                  <a:srgbClr val="FFFFFF"/>
                </a:solidFill>
                <a:latin typeface="Arial"/>
                <a:cs typeface="Arial"/>
                <a:hlinkClick r:id="rId4"/>
              </a:rPr>
              <a:t>www.maine.gov/dep</a:t>
            </a:r>
            <a:endParaRPr sz="1400" dirty="0">
              <a:latin typeface="Arial"/>
              <a:cs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E331DF-228F-DDC3-D46D-9C2F2B33A0F6}"/>
              </a:ext>
            </a:extLst>
          </p:cNvPr>
          <p:cNvSpPr>
            <a:spLocks noGrp="1"/>
          </p:cNvSpPr>
          <p:nvPr>
            <p:ph type="title"/>
          </p:nvPr>
        </p:nvSpPr>
        <p:spPr>
          <a:xfrm>
            <a:off x="583246" y="304800"/>
            <a:ext cx="8187690" cy="615553"/>
          </a:xfrm>
        </p:spPr>
        <p:txBody>
          <a:bodyPr/>
          <a:lstStyle/>
          <a:p>
            <a:pPr algn="ctr"/>
            <a:r>
              <a:rPr lang="en-US" dirty="0"/>
              <a:t>Eligibility Restriction</a:t>
            </a:r>
          </a:p>
        </p:txBody>
      </p:sp>
      <p:sp>
        <p:nvSpPr>
          <p:cNvPr id="3" name="Text Placeholder 2">
            <a:extLst>
              <a:ext uri="{FF2B5EF4-FFF2-40B4-BE49-F238E27FC236}">
                <a16:creationId xmlns:a16="http://schemas.microsoft.com/office/drawing/2014/main" id="{A80406E4-2598-2404-81B4-75BF6155F9FD}"/>
              </a:ext>
            </a:extLst>
          </p:cNvPr>
          <p:cNvSpPr>
            <a:spLocks noGrp="1"/>
          </p:cNvSpPr>
          <p:nvPr>
            <p:ph type="body" idx="1"/>
          </p:nvPr>
        </p:nvSpPr>
        <p:spPr>
          <a:xfrm>
            <a:off x="367822" y="969843"/>
            <a:ext cx="8618537" cy="5601533"/>
          </a:xfrm>
        </p:spPr>
        <p:txBody>
          <a:bodyPr/>
          <a:lstStyle/>
          <a:p>
            <a:pPr marL="457200" indent="-457200">
              <a:buFont typeface="Arial" panose="020B0604020202020204" pitchFamily="34" charset="0"/>
              <a:buChar char="•"/>
            </a:pPr>
            <a:r>
              <a:rPr lang="en-US" dirty="0">
                <a:solidFill>
                  <a:schemeClr val="tx2"/>
                </a:solidFill>
                <a:effectLst/>
                <a:latin typeface="Arial" panose="020B0604020202020204" pitchFamily="34" charset="0"/>
                <a:ea typeface="Times New Roman" panose="02020603050405020304" pitchFamily="18" charset="0"/>
              </a:rPr>
              <a:t>Any entity requiring State or local licensure must have all license requirements met prior to proposal submission.  </a:t>
            </a:r>
          </a:p>
          <a:p>
            <a:pPr marL="457200" indent="-457200">
              <a:buFont typeface="Arial" panose="020B0604020202020204" pitchFamily="34" charset="0"/>
              <a:buChar char="•"/>
            </a:pPr>
            <a:endParaRPr lang="en-US" dirty="0">
              <a:solidFill>
                <a:schemeClr val="tx2"/>
              </a:solidFill>
              <a:effectLst/>
              <a:latin typeface="Arial" panose="020B0604020202020204" pitchFamily="34" charset="0"/>
              <a:ea typeface="Times New Roman" panose="02020603050405020304" pitchFamily="18" charset="0"/>
            </a:endParaRPr>
          </a:p>
          <a:p>
            <a:pPr marL="457200" indent="-457200">
              <a:buFont typeface="Arial" panose="020B0604020202020204" pitchFamily="34" charset="0"/>
              <a:buChar char="•"/>
            </a:pPr>
            <a:r>
              <a:rPr lang="en-US" dirty="0">
                <a:solidFill>
                  <a:schemeClr val="tx2"/>
                </a:solidFill>
                <a:effectLst/>
                <a:latin typeface="Arial" panose="020B0604020202020204" pitchFamily="34" charset="0"/>
                <a:ea typeface="Times New Roman" panose="02020603050405020304" pitchFamily="18" charset="0"/>
              </a:rPr>
              <a:t>Any facility that currently holds a license through the Department or other authority must be in substantial compliance with said license and be up to date with all reporting requirements and associated fees.  </a:t>
            </a:r>
          </a:p>
          <a:p>
            <a:pPr marL="457200" indent="-457200">
              <a:buFont typeface="Arial" panose="020B0604020202020204" pitchFamily="34" charset="0"/>
              <a:buChar char="•"/>
            </a:pPr>
            <a:endParaRPr lang="en-US" dirty="0">
              <a:solidFill>
                <a:schemeClr val="tx2"/>
              </a:solidFill>
              <a:effectLst/>
              <a:latin typeface="Arial" panose="020B0604020202020204" pitchFamily="34" charset="0"/>
              <a:ea typeface="Times New Roman" panose="02020603050405020304" pitchFamily="18" charset="0"/>
            </a:endParaRPr>
          </a:p>
          <a:p>
            <a:pPr marL="457200" indent="-457200">
              <a:buFont typeface="Arial" panose="020B0604020202020204" pitchFamily="34" charset="0"/>
              <a:buChar char="•"/>
            </a:pPr>
            <a:r>
              <a:rPr lang="en-US" dirty="0">
                <a:solidFill>
                  <a:schemeClr val="tx2"/>
                </a:solidFill>
                <a:effectLst/>
                <a:latin typeface="Arial" panose="020B0604020202020204" pitchFamily="34" charset="0"/>
                <a:ea typeface="Times New Roman" panose="02020603050405020304" pitchFamily="18" charset="0"/>
              </a:rPr>
              <a:t>Any entity applying for a grant must follow all State environmental laws, rules, and reporting requirements.  </a:t>
            </a:r>
          </a:p>
          <a:p>
            <a:pPr marL="457200" indent="-457200">
              <a:buFont typeface="Arial" panose="020B0604020202020204" pitchFamily="34" charset="0"/>
              <a:buChar char="•"/>
            </a:pPr>
            <a:endParaRPr lang="en-US" dirty="0">
              <a:solidFill>
                <a:schemeClr val="tx2"/>
              </a:solidFill>
              <a:effectLst/>
              <a:latin typeface="Arial" panose="020B0604020202020204" pitchFamily="34" charset="0"/>
              <a:ea typeface="Times New Roman" panose="02020603050405020304" pitchFamily="18" charset="0"/>
            </a:endParaRPr>
          </a:p>
          <a:p>
            <a:pPr marL="457200" indent="-457200">
              <a:buFont typeface="Arial" panose="020B0604020202020204" pitchFamily="34" charset="0"/>
              <a:buChar char="•"/>
            </a:pPr>
            <a:r>
              <a:rPr lang="en-US" dirty="0">
                <a:solidFill>
                  <a:schemeClr val="tx2"/>
                </a:solidFill>
                <a:effectLst/>
                <a:latin typeface="Arial" panose="020B0604020202020204" pitchFamily="34" charset="0"/>
                <a:ea typeface="Times New Roman" panose="02020603050405020304" pitchFamily="18" charset="0"/>
              </a:rPr>
              <a:t>Proposed projects must follow all federal, state and local statutes, rules and regulations, including, but not limited to zoning, labor and transportation laws.</a:t>
            </a:r>
            <a:endParaRPr lang="en-US" dirty="0">
              <a:solidFill>
                <a:schemeClr val="tx2"/>
              </a:solidFill>
              <a:effectLst/>
              <a:latin typeface="Times New Roman" panose="02020603050405020304" pitchFamily="18" charset="0"/>
              <a:ea typeface="Times New Roman" panose="02020603050405020304" pitchFamily="18" charset="0"/>
            </a:endParaRPr>
          </a:p>
          <a:p>
            <a:endParaRPr lang="en-US" sz="2800" dirty="0"/>
          </a:p>
        </p:txBody>
      </p:sp>
    </p:spTree>
    <p:extLst>
      <p:ext uri="{BB962C8B-B14F-4D97-AF65-F5344CB8AC3E}">
        <p14:creationId xmlns:p14="http://schemas.microsoft.com/office/powerpoint/2010/main" val="38711367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bject 7"/>
          <p:cNvSpPr txBox="1">
            <a:spLocks noGrp="1"/>
          </p:cNvSpPr>
          <p:nvPr>
            <p:ph type="title"/>
          </p:nvPr>
        </p:nvSpPr>
        <p:spPr>
          <a:xfrm>
            <a:off x="1539875" y="340931"/>
            <a:ext cx="6260465" cy="635635"/>
          </a:xfrm>
          <a:prstGeom prst="rect">
            <a:avLst/>
          </a:prstGeom>
        </p:spPr>
        <p:txBody>
          <a:bodyPr vert="horz" wrap="square" lIns="0" tIns="12700" rIns="0" bIns="0" rtlCol="0">
            <a:spAutoFit/>
          </a:bodyPr>
          <a:lstStyle/>
          <a:p>
            <a:pPr marL="12700">
              <a:lnSpc>
                <a:spcPct val="100000"/>
              </a:lnSpc>
              <a:spcBef>
                <a:spcPts val="100"/>
              </a:spcBef>
            </a:pPr>
            <a:r>
              <a:rPr dirty="0">
                <a:solidFill>
                  <a:schemeClr val="tx2"/>
                </a:solidFill>
                <a:latin typeface="Calibri"/>
                <a:cs typeface="Calibri"/>
              </a:rPr>
              <a:t>Examples</a:t>
            </a:r>
            <a:r>
              <a:rPr spc="-50" dirty="0">
                <a:solidFill>
                  <a:schemeClr val="tx2"/>
                </a:solidFill>
                <a:latin typeface="Calibri"/>
                <a:cs typeface="Calibri"/>
              </a:rPr>
              <a:t> </a:t>
            </a:r>
            <a:r>
              <a:rPr dirty="0">
                <a:solidFill>
                  <a:schemeClr val="tx2"/>
                </a:solidFill>
                <a:latin typeface="Calibri"/>
                <a:cs typeface="Calibri"/>
              </a:rPr>
              <a:t>of</a:t>
            </a:r>
            <a:r>
              <a:rPr spc="-35" dirty="0">
                <a:solidFill>
                  <a:schemeClr val="tx2"/>
                </a:solidFill>
                <a:latin typeface="Calibri"/>
                <a:cs typeface="Calibri"/>
              </a:rPr>
              <a:t> </a:t>
            </a:r>
            <a:r>
              <a:rPr dirty="0">
                <a:solidFill>
                  <a:schemeClr val="tx2"/>
                </a:solidFill>
                <a:latin typeface="Calibri"/>
                <a:cs typeface="Calibri"/>
              </a:rPr>
              <a:t>Eligible</a:t>
            </a:r>
            <a:r>
              <a:rPr spc="-15" dirty="0">
                <a:solidFill>
                  <a:schemeClr val="tx2"/>
                </a:solidFill>
                <a:latin typeface="Calibri"/>
                <a:cs typeface="Calibri"/>
              </a:rPr>
              <a:t> </a:t>
            </a:r>
            <a:r>
              <a:rPr spc="-10" dirty="0">
                <a:solidFill>
                  <a:schemeClr val="tx2"/>
                </a:solidFill>
                <a:latin typeface="Calibri"/>
                <a:cs typeface="Calibri"/>
              </a:rPr>
              <a:t>Activities</a:t>
            </a:r>
          </a:p>
        </p:txBody>
      </p:sp>
      <p:sp>
        <p:nvSpPr>
          <p:cNvPr id="6" name="object 6"/>
          <p:cNvSpPr txBox="1"/>
          <p:nvPr/>
        </p:nvSpPr>
        <p:spPr>
          <a:xfrm>
            <a:off x="428942" y="1127378"/>
            <a:ext cx="8172450" cy="4599305"/>
          </a:xfrm>
          <a:prstGeom prst="rect">
            <a:avLst/>
          </a:prstGeom>
        </p:spPr>
        <p:txBody>
          <a:bodyPr vert="horz" wrap="square" lIns="0" tIns="12700" rIns="0" bIns="0" rtlCol="0">
            <a:spAutoFit/>
          </a:bodyPr>
          <a:lstStyle/>
          <a:p>
            <a:pPr marL="355600" marR="268605" indent="-342900">
              <a:lnSpc>
                <a:spcPct val="100000"/>
              </a:lnSpc>
              <a:spcBef>
                <a:spcPts val="100"/>
              </a:spcBef>
              <a:buFont typeface="Arial"/>
              <a:buChar char="•"/>
              <a:tabLst>
                <a:tab pos="355600" algn="l"/>
              </a:tabLst>
            </a:pPr>
            <a:r>
              <a:rPr sz="2400" spc="-10" dirty="0">
                <a:solidFill>
                  <a:schemeClr val="tx2"/>
                </a:solidFill>
                <a:latin typeface="Calibri"/>
                <a:cs typeface="Calibri"/>
              </a:rPr>
              <a:t>Establish/expand</a:t>
            </a:r>
            <a:r>
              <a:rPr sz="2400" spc="-85" dirty="0">
                <a:solidFill>
                  <a:schemeClr val="tx2"/>
                </a:solidFill>
                <a:latin typeface="Calibri"/>
                <a:cs typeface="Calibri"/>
              </a:rPr>
              <a:t> </a:t>
            </a:r>
            <a:r>
              <a:rPr sz="2400" dirty="0">
                <a:solidFill>
                  <a:schemeClr val="tx2"/>
                </a:solidFill>
                <a:latin typeface="Calibri"/>
                <a:cs typeface="Calibri"/>
              </a:rPr>
              <a:t>programs</a:t>
            </a:r>
            <a:r>
              <a:rPr sz="2400" spc="-75" dirty="0">
                <a:solidFill>
                  <a:schemeClr val="tx2"/>
                </a:solidFill>
                <a:latin typeface="Calibri"/>
                <a:cs typeface="Calibri"/>
              </a:rPr>
              <a:t> </a:t>
            </a:r>
            <a:r>
              <a:rPr sz="2400" dirty="0">
                <a:solidFill>
                  <a:schemeClr val="tx2"/>
                </a:solidFill>
                <a:latin typeface="Calibri"/>
                <a:cs typeface="Calibri"/>
              </a:rPr>
              <a:t>-</a:t>
            </a:r>
            <a:r>
              <a:rPr sz="2400" spc="-50" dirty="0">
                <a:solidFill>
                  <a:schemeClr val="tx2"/>
                </a:solidFill>
                <a:latin typeface="Calibri"/>
                <a:cs typeface="Calibri"/>
              </a:rPr>
              <a:t> </a:t>
            </a:r>
            <a:r>
              <a:rPr sz="2400" dirty="0">
                <a:solidFill>
                  <a:schemeClr val="tx2"/>
                </a:solidFill>
                <a:latin typeface="Calibri"/>
                <a:cs typeface="Calibri"/>
              </a:rPr>
              <a:t>composting,</a:t>
            </a:r>
            <a:r>
              <a:rPr sz="2400" spc="-70" dirty="0">
                <a:solidFill>
                  <a:schemeClr val="tx2"/>
                </a:solidFill>
                <a:latin typeface="Calibri"/>
                <a:cs typeface="Calibri"/>
              </a:rPr>
              <a:t> </a:t>
            </a:r>
            <a:r>
              <a:rPr lang="en-US" sz="2400" spc="-10" dirty="0">
                <a:solidFill>
                  <a:schemeClr val="tx2"/>
                </a:solidFill>
                <a:latin typeface="Calibri"/>
                <a:cs typeface="Calibri"/>
              </a:rPr>
              <a:t>recycling, </a:t>
            </a:r>
            <a:r>
              <a:rPr sz="2400" dirty="0">
                <a:solidFill>
                  <a:schemeClr val="tx2"/>
                </a:solidFill>
                <a:latin typeface="Calibri"/>
                <a:cs typeface="Calibri"/>
              </a:rPr>
              <a:t>organics</a:t>
            </a:r>
            <a:r>
              <a:rPr sz="2400" spc="-50" dirty="0">
                <a:solidFill>
                  <a:schemeClr val="tx2"/>
                </a:solidFill>
                <a:latin typeface="Calibri"/>
                <a:cs typeface="Calibri"/>
              </a:rPr>
              <a:t> </a:t>
            </a:r>
            <a:r>
              <a:rPr sz="2400" spc="-10" dirty="0">
                <a:solidFill>
                  <a:schemeClr val="tx2"/>
                </a:solidFill>
                <a:latin typeface="Calibri"/>
                <a:cs typeface="Calibri"/>
              </a:rPr>
              <a:t>collection, </a:t>
            </a:r>
            <a:r>
              <a:rPr sz="2400" dirty="0">
                <a:solidFill>
                  <a:schemeClr val="tx2"/>
                </a:solidFill>
                <a:latin typeface="Calibri"/>
                <a:cs typeface="Calibri"/>
              </a:rPr>
              <a:t>food</a:t>
            </a:r>
            <a:r>
              <a:rPr sz="2400" spc="-60" dirty="0">
                <a:solidFill>
                  <a:schemeClr val="tx2"/>
                </a:solidFill>
                <a:latin typeface="Calibri"/>
                <a:cs typeface="Calibri"/>
              </a:rPr>
              <a:t> </a:t>
            </a:r>
            <a:r>
              <a:rPr sz="2400" dirty="0">
                <a:solidFill>
                  <a:schemeClr val="tx2"/>
                </a:solidFill>
                <a:latin typeface="Calibri"/>
                <a:cs typeface="Calibri"/>
              </a:rPr>
              <a:t>rescue,</a:t>
            </a:r>
            <a:r>
              <a:rPr sz="2400" spc="-75" dirty="0">
                <a:solidFill>
                  <a:schemeClr val="tx2"/>
                </a:solidFill>
                <a:latin typeface="Calibri"/>
                <a:cs typeface="Calibri"/>
              </a:rPr>
              <a:t> </a:t>
            </a:r>
            <a:r>
              <a:rPr sz="2400" dirty="0">
                <a:solidFill>
                  <a:schemeClr val="tx2"/>
                </a:solidFill>
                <a:latin typeface="Calibri"/>
                <a:cs typeface="Calibri"/>
              </a:rPr>
              <a:t>waste</a:t>
            </a:r>
            <a:r>
              <a:rPr sz="2400" spc="-75" dirty="0">
                <a:solidFill>
                  <a:schemeClr val="tx2"/>
                </a:solidFill>
                <a:latin typeface="Calibri"/>
                <a:cs typeface="Calibri"/>
              </a:rPr>
              <a:t> </a:t>
            </a:r>
            <a:r>
              <a:rPr sz="2400" dirty="0">
                <a:solidFill>
                  <a:schemeClr val="tx2"/>
                </a:solidFill>
                <a:latin typeface="Calibri"/>
                <a:cs typeface="Calibri"/>
              </a:rPr>
              <a:t>reduction</a:t>
            </a:r>
            <a:r>
              <a:rPr sz="2400" spc="-60" dirty="0">
                <a:solidFill>
                  <a:schemeClr val="tx2"/>
                </a:solidFill>
                <a:latin typeface="Calibri"/>
                <a:cs typeface="Calibri"/>
              </a:rPr>
              <a:t> </a:t>
            </a:r>
            <a:r>
              <a:rPr sz="2400" dirty="0">
                <a:solidFill>
                  <a:schemeClr val="tx2"/>
                </a:solidFill>
                <a:latin typeface="Calibri"/>
                <a:cs typeface="Calibri"/>
              </a:rPr>
              <a:t>(reuse,</a:t>
            </a:r>
            <a:r>
              <a:rPr sz="2400" spc="-40" dirty="0">
                <a:solidFill>
                  <a:schemeClr val="tx2"/>
                </a:solidFill>
                <a:latin typeface="Calibri"/>
                <a:cs typeface="Calibri"/>
              </a:rPr>
              <a:t> </a:t>
            </a:r>
            <a:r>
              <a:rPr sz="2400" spc="-25" dirty="0">
                <a:solidFill>
                  <a:schemeClr val="tx2"/>
                </a:solidFill>
                <a:latin typeface="Calibri"/>
                <a:cs typeface="Calibri"/>
              </a:rPr>
              <a:t>repair,</a:t>
            </a:r>
            <a:r>
              <a:rPr sz="2400" spc="-75" dirty="0">
                <a:solidFill>
                  <a:schemeClr val="tx2"/>
                </a:solidFill>
                <a:latin typeface="Calibri"/>
                <a:cs typeface="Calibri"/>
              </a:rPr>
              <a:t> </a:t>
            </a:r>
            <a:r>
              <a:rPr sz="2400" dirty="0">
                <a:solidFill>
                  <a:schemeClr val="tx2"/>
                </a:solidFill>
                <a:latin typeface="Calibri"/>
                <a:cs typeface="Calibri"/>
              </a:rPr>
              <a:t>etc.)</a:t>
            </a:r>
            <a:r>
              <a:rPr lang="en-US" sz="2400" dirty="0">
                <a:solidFill>
                  <a:schemeClr val="tx2"/>
                </a:solidFill>
                <a:latin typeface="Calibri"/>
                <a:cs typeface="Calibri"/>
              </a:rPr>
              <a:t>.</a:t>
            </a:r>
            <a:r>
              <a:rPr sz="2400" spc="-55" dirty="0">
                <a:solidFill>
                  <a:schemeClr val="tx2"/>
                </a:solidFill>
                <a:latin typeface="Calibri"/>
                <a:cs typeface="Calibri"/>
              </a:rPr>
              <a:t> </a:t>
            </a:r>
            <a:endParaRPr sz="2400" dirty="0">
              <a:solidFill>
                <a:schemeClr val="tx2"/>
              </a:solidFill>
              <a:latin typeface="Calibri"/>
              <a:cs typeface="Calibri"/>
            </a:endParaRPr>
          </a:p>
          <a:p>
            <a:pPr>
              <a:lnSpc>
                <a:spcPct val="100000"/>
              </a:lnSpc>
              <a:spcBef>
                <a:spcPts val="45"/>
              </a:spcBef>
              <a:buClr>
                <a:srgbClr val="17375E"/>
              </a:buClr>
              <a:buFont typeface="Arial"/>
              <a:buChar char="•"/>
            </a:pPr>
            <a:endParaRPr sz="1850" dirty="0">
              <a:solidFill>
                <a:schemeClr val="tx2"/>
              </a:solidFill>
              <a:latin typeface="Calibri"/>
              <a:cs typeface="Calibri"/>
            </a:endParaRPr>
          </a:p>
          <a:p>
            <a:pPr marL="737870" marR="2760345" lvl="1" indent="-287655">
              <a:lnSpc>
                <a:spcPct val="100000"/>
              </a:lnSpc>
              <a:spcBef>
                <a:spcPts val="5"/>
              </a:spcBef>
              <a:buFont typeface="Arial"/>
              <a:buChar char="–"/>
              <a:tabLst>
                <a:tab pos="737870" algn="l"/>
              </a:tabLst>
            </a:pPr>
            <a:r>
              <a:rPr sz="2000" dirty="0">
                <a:solidFill>
                  <a:schemeClr val="tx2"/>
                </a:solidFill>
                <a:latin typeface="Calibri"/>
                <a:cs typeface="Calibri"/>
              </a:rPr>
              <a:t>Equipment</a:t>
            </a:r>
            <a:r>
              <a:rPr sz="2000" spc="-65" dirty="0">
                <a:solidFill>
                  <a:schemeClr val="tx2"/>
                </a:solidFill>
                <a:latin typeface="Calibri"/>
                <a:cs typeface="Calibri"/>
              </a:rPr>
              <a:t> </a:t>
            </a:r>
            <a:r>
              <a:rPr sz="2000" dirty="0">
                <a:solidFill>
                  <a:schemeClr val="tx2"/>
                </a:solidFill>
                <a:latin typeface="Calibri"/>
                <a:cs typeface="Calibri"/>
              </a:rPr>
              <a:t>or</a:t>
            </a:r>
            <a:r>
              <a:rPr sz="2000" spc="-15" dirty="0">
                <a:solidFill>
                  <a:schemeClr val="tx2"/>
                </a:solidFill>
                <a:latin typeface="Calibri"/>
                <a:cs typeface="Calibri"/>
              </a:rPr>
              <a:t> </a:t>
            </a:r>
            <a:r>
              <a:rPr sz="2000" dirty="0">
                <a:solidFill>
                  <a:schemeClr val="tx2"/>
                </a:solidFill>
                <a:latin typeface="Calibri"/>
                <a:cs typeface="Calibri"/>
              </a:rPr>
              <a:t>supplies</a:t>
            </a:r>
            <a:r>
              <a:rPr sz="2000" spc="-15" dirty="0">
                <a:solidFill>
                  <a:schemeClr val="tx2"/>
                </a:solidFill>
                <a:latin typeface="Calibri"/>
                <a:cs typeface="Calibri"/>
              </a:rPr>
              <a:t> </a:t>
            </a:r>
            <a:r>
              <a:rPr sz="2000" dirty="0">
                <a:solidFill>
                  <a:schemeClr val="tx2"/>
                </a:solidFill>
                <a:latin typeface="Calibri"/>
                <a:cs typeface="Calibri"/>
              </a:rPr>
              <a:t>needed</a:t>
            </a:r>
            <a:r>
              <a:rPr sz="2000" spc="-30" dirty="0">
                <a:solidFill>
                  <a:schemeClr val="tx2"/>
                </a:solidFill>
                <a:latin typeface="Calibri"/>
                <a:cs typeface="Calibri"/>
              </a:rPr>
              <a:t> </a:t>
            </a:r>
            <a:r>
              <a:rPr sz="2000" dirty="0">
                <a:solidFill>
                  <a:schemeClr val="tx2"/>
                </a:solidFill>
                <a:latin typeface="Calibri"/>
                <a:cs typeface="Calibri"/>
              </a:rPr>
              <a:t>to</a:t>
            </a:r>
            <a:r>
              <a:rPr sz="2000" spc="-10" dirty="0">
                <a:solidFill>
                  <a:schemeClr val="tx2"/>
                </a:solidFill>
                <a:latin typeface="Calibri"/>
                <a:cs typeface="Calibri"/>
              </a:rPr>
              <a:t> implement, </a:t>
            </a:r>
            <a:r>
              <a:rPr sz="2000" dirty="0">
                <a:solidFill>
                  <a:schemeClr val="tx2"/>
                </a:solidFill>
                <a:latin typeface="Calibri"/>
                <a:cs typeface="Calibri"/>
              </a:rPr>
              <a:t>improve</a:t>
            </a:r>
            <a:r>
              <a:rPr sz="2000" spc="-55" dirty="0">
                <a:solidFill>
                  <a:schemeClr val="tx2"/>
                </a:solidFill>
                <a:latin typeface="Calibri"/>
                <a:cs typeface="Calibri"/>
              </a:rPr>
              <a:t> </a:t>
            </a:r>
            <a:r>
              <a:rPr sz="2000" dirty="0">
                <a:solidFill>
                  <a:schemeClr val="tx2"/>
                </a:solidFill>
                <a:latin typeface="Calibri"/>
                <a:cs typeface="Calibri"/>
              </a:rPr>
              <a:t>or</a:t>
            </a:r>
            <a:r>
              <a:rPr sz="2000" spc="-50" dirty="0">
                <a:solidFill>
                  <a:schemeClr val="tx2"/>
                </a:solidFill>
                <a:latin typeface="Calibri"/>
                <a:cs typeface="Calibri"/>
              </a:rPr>
              <a:t> </a:t>
            </a:r>
            <a:r>
              <a:rPr sz="2000" dirty="0">
                <a:solidFill>
                  <a:schemeClr val="tx2"/>
                </a:solidFill>
                <a:latin typeface="Calibri"/>
                <a:cs typeface="Calibri"/>
              </a:rPr>
              <a:t>support</a:t>
            </a:r>
            <a:r>
              <a:rPr sz="2000" spc="-80" dirty="0">
                <a:solidFill>
                  <a:schemeClr val="tx2"/>
                </a:solidFill>
                <a:latin typeface="Calibri"/>
                <a:cs typeface="Calibri"/>
              </a:rPr>
              <a:t> </a:t>
            </a:r>
            <a:r>
              <a:rPr sz="2000" dirty="0">
                <a:solidFill>
                  <a:schemeClr val="tx2"/>
                </a:solidFill>
                <a:latin typeface="Calibri"/>
                <a:cs typeface="Calibri"/>
              </a:rPr>
              <a:t>waste</a:t>
            </a:r>
            <a:r>
              <a:rPr sz="2000" spc="-30" dirty="0">
                <a:solidFill>
                  <a:schemeClr val="tx2"/>
                </a:solidFill>
                <a:latin typeface="Calibri"/>
                <a:cs typeface="Calibri"/>
              </a:rPr>
              <a:t> </a:t>
            </a:r>
            <a:r>
              <a:rPr sz="2000" dirty="0">
                <a:solidFill>
                  <a:schemeClr val="tx2"/>
                </a:solidFill>
                <a:latin typeface="Calibri"/>
                <a:cs typeface="Calibri"/>
              </a:rPr>
              <a:t>diversion</a:t>
            </a:r>
            <a:r>
              <a:rPr sz="2000" spc="-45" dirty="0">
                <a:solidFill>
                  <a:schemeClr val="tx2"/>
                </a:solidFill>
                <a:latin typeface="Calibri"/>
                <a:cs typeface="Calibri"/>
              </a:rPr>
              <a:t> </a:t>
            </a:r>
            <a:r>
              <a:rPr sz="2000" spc="-10" dirty="0">
                <a:solidFill>
                  <a:schemeClr val="tx2"/>
                </a:solidFill>
                <a:latin typeface="Calibri"/>
                <a:cs typeface="Calibri"/>
              </a:rPr>
              <a:t>activities</a:t>
            </a:r>
            <a:r>
              <a:rPr lang="en-US" sz="2000" spc="-10" dirty="0">
                <a:solidFill>
                  <a:schemeClr val="tx2"/>
                </a:solidFill>
                <a:latin typeface="Calibri"/>
                <a:cs typeface="Calibri"/>
              </a:rPr>
              <a:t>.</a:t>
            </a:r>
            <a:endParaRPr sz="2000" dirty="0">
              <a:solidFill>
                <a:schemeClr val="tx2"/>
              </a:solidFill>
              <a:latin typeface="Calibri"/>
              <a:cs typeface="Calibri"/>
            </a:endParaRPr>
          </a:p>
          <a:p>
            <a:pPr marL="737870" marR="3035300" lvl="1" indent="-287655">
              <a:lnSpc>
                <a:spcPct val="100000"/>
              </a:lnSpc>
              <a:spcBef>
                <a:spcPts val="600"/>
              </a:spcBef>
              <a:buFont typeface="Arial"/>
              <a:buChar char="–"/>
              <a:tabLst>
                <a:tab pos="737870" algn="l"/>
              </a:tabLst>
            </a:pPr>
            <a:r>
              <a:rPr sz="2000" dirty="0">
                <a:solidFill>
                  <a:schemeClr val="tx2"/>
                </a:solidFill>
                <a:latin typeface="Calibri"/>
                <a:cs typeface="Calibri"/>
              </a:rPr>
              <a:t>Programs</a:t>
            </a:r>
            <a:r>
              <a:rPr sz="2000" spc="-20" dirty="0">
                <a:solidFill>
                  <a:schemeClr val="tx2"/>
                </a:solidFill>
                <a:latin typeface="Calibri"/>
                <a:cs typeface="Calibri"/>
              </a:rPr>
              <a:t> </a:t>
            </a:r>
            <a:r>
              <a:rPr sz="2000" dirty="0">
                <a:solidFill>
                  <a:schemeClr val="tx2"/>
                </a:solidFill>
                <a:latin typeface="Calibri"/>
                <a:cs typeface="Calibri"/>
              </a:rPr>
              <a:t>or</a:t>
            </a:r>
            <a:r>
              <a:rPr sz="2000" spc="-35" dirty="0">
                <a:solidFill>
                  <a:schemeClr val="tx2"/>
                </a:solidFill>
                <a:latin typeface="Calibri"/>
                <a:cs typeface="Calibri"/>
              </a:rPr>
              <a:t> </a:t>
            </a:r>
            <a:r>
              <a:rPr sz="2000" dirty="0">
                <a:solidFill>
                  <a:schemeClr val="tx2"/>
                </a:solidFill>
                <a:latin typeface="Calibri"/>
                <a:cs typeface="Calibri"/>
              </a:rPr>
              <a:t>business</a:t>
            </a:r>
            <a:r>
              <a:rPr sz="2000" spc="-35" dirty="0">
                <a:solidFill>
                  <a:schemeClr val="tx2"/>
                </a:solidFill>
                <a:latin typeface="Calibri"/>
                <a:cs typeface="Calibri"/>
              </a:rPr>
              <a:t> </a:t>
            </a:r>
            <a:r>
              <a:rPr sz="2000" dirty="0">
                <a:solidFill>
                  <a:schemeClr val="tx2"/>
                </a:solidFill>
                <a:latin typeface="Calibri"/>
                <a:cs typeface="Calibri"/>
              </a:rPr>
              <a:t>models</a:t>
            </a:r>
            <a:r>
              <a:rPr sz="2000" spc="-40" dirty="0">
                <a:solidFill>
                  <a:schemeClr val="tx2"/>
                </a:solidFill>
                <a:latin typeface="Calibri"/>
                <a:cs typeface="Calibri"/>
              </a:rPr>
              <a:t> </a:t>
            </a:r>
            <a:r>
              <a:rPr sz="2000" dirty="0">
                <a:solidFill>
                  <a:schemeClr val="tx2"/>
                </a:solidFill>
                <a:latin typeface="Calibri"/>
                <a:cs typeface="Calibri"/>
              </a:rPr>
              <a:t>designed</a:t>
            </a:r>
            <a:r>
              <a:rPr sz="2000" spc="-45" dirty="0">
                <a:solidFill>
                  <a:schemeClr val="tx2"/>
                </a:solidFill>
                <a:latin typeface="Calibri"/>
                <a:cs typeface="Calibri"/>
              </a:rPr>
              <a:t> </a:t>
            </a:r>
            <a:r>
              <a:rPr sz="2000" spc="-25" dirty="0">
                <a:solidFill>
                  <a:schemeClr val="tx2"/>
                </a:solidFill>
                <a:latin typeface="Calibri"/>
                <a:cs typeface="Calibri"/>
              </a:rPr>
              <a:t>to </a:t>
            </a:r>
            <a:r>
              <a:rPr sz="2000" dirty="0">
                <a:solidFill>
                  <a:schemeClr val="tx2"/>
                </a:solidFill>
                <a:latin typeface="Calibri"/>
                <a:cs typeface="Calibri"/>
              </a:rPr>
              <a:t>collect,</a:t>
            </a:r>
            <a:r>
              <a:rPr sz="2000" spc="-35" dirty="0">
                <a:solidFill>
                  <a:schemeClr val="tx2"/>
                </a:solidFill>
                <a:latin typeface="Calibri"/>
                <a:cs typeface="Calibri"/>
              </a:rPr>
              <a:t> </a:t>
            </a:r>
            <a:r>
              <a:rPr sz="2000" dirty="0">
                <a:solidFill>
                  <a:schemeClr val="tx2"/>
                </a:solidFill>
                <a:latin typeface="Calibri"/>
                <a:cs typeface="Calibri"/>
              </a:rPr>
              <a:t>transport</a:t>
            </a:r>
            <a:r>
              <a:rPr sz="2000" spc="-55" dirty="0">
                <a:solidFill>
                  <a:schemeClr val="tx2"/>
                </a:solidFill>
                <a:latin typeface="Calibri"/>
                <a:cs typeface="Calibri"/>
              </a:rPr>
              <a:t> </a:t>
            </a:r>
            <a:r>
              <a:rPr sz="2000" dirty="0">
                <a:solidFill>
                  <a:schemeClr val="tx2"/>
                </a:solidFill>
                <a:latin typeface="Calibri"/>
                <a:cs typeface="Calibri"/>
              </a:rPr>
              <a:t>for</a:t>
            </a:r>
            <a:r>
              <a:rPr sz="2000" spc="-35" dirty="0">
                <a:solidFill>
                  <a:schemeClr val="tx2"/>
                </a:solidFill>
                <a:latin typeface="Calibri"/>
                <a:cs typeface="Calibri"/>
              </a:rPr>
              <a:t> </a:t>
            </a:r>
            <a:r>
              <a:rPr sz="2000" dirty="0">
                <a:solidFill>
                  <a:schemeClr val="tx2"/>
                </a:solidFill>
                <a:latin typeface="Calibri"/>
                <a:cs typeface="Calibri"/>
              </a:rPr>
              <a:t>processing</a:t>
            </a:r>
            <a:r>
              <a:rPr sz="2000" spc="-45" dirty="0">
                <a:solidFill>
                  <a:schemeClr val="tx2"/>
                </a:solidFill>
                <a:latin typeface="Calibri"/>
                <a:cs typeface="Calibri"/>
              </a:rPr>
              <a:t> </a:t>
            </a:r>
            <a:r>
              <a:rPr sz="2000" dirty="0">
                <a:solidFill>
                  <a:schemeClr val="tx2"/>
                </a:solidFill>
                <a:latin typeface="Calibri"/>
                <a:cs typeface="Calibri"/>
              </a:rPr>
              <a:t>or</a:t>
            </a:r>
            <a:r>
              <a:rPr sz="2000" spc="-30" dirty="0">
                <a:solidFill>
                  <a:schemeClr val="tx2"/>
                </a:solidFill>
                <a:latin typeface="Calibri"/>
                <a:cs typeface="Calibri"/>
              </a:rPr>
              <a:t> </a:t>
            </a:r>
            <a:r>
              <a:rPr sz="2000" spc="-10" dirty="0">
                <a:solidFill>
                  <a:schemeClr val="tx2"/>
                </a:solidFill>
                <a:latin typeface="Calibri"/>
                <a:cs typeface="Calibri"/>
              </a:rPr>
              <a:t>process </a:t>
            </a:r>
            <a:r>
              <a:rPr sz="2000" dirty="0">
                <a:solidFill>
                  <a:schemeClr val="tx2"/>
                </a:solidFill>
                <a:latin typeface="Calibri"/>
                <a:cs typeface="Calibri"/>
              </a:rPr>
              <a:t>organic</a:t>
            </a:r>
            <a:r>
              <a:rPr sz="2000" spc="-65" dirty="0">
                <a:solidFill>
                  <a:schemeClr val="tx2"/>
                </a:solidFill>
                <a:latin typeface="Calibri"/>
                <a:cs typeface="Calibri"/>
              </a:rPr>
              <a:t> </a:t>
            </a:r>
            <a:r>
              <a:rPr sz="2000" dirty="0">
                <a:solidFill>
                  <a:schemeClr val="tx2"/>
                </a:solidFill>
                <a:latin typeface="Calibri"/>
                <a:cs typeface="Calibri"/>
              </a:rPr>
              <a:t>or</a:t>
            </a:r>
            <a:r>
              <a:rPr sz="2000" spc="-50" dirty="0">
                <a:solidFill>
                  <a:schemeClr val="tx2"/>
                </a:solidFill>
                <a:latin typeface="Calibri"/>
                <a:cs typeface="Calibri"/>
              </a:rPr>
              <a:t> </a:t>
            </a:r>
            <a:r>
              <a:rPr sz="2000" dirty="0">
                <a:solidFill>
                  <a:schemeClr val="tx2"/>
                </a:solidFill>
                <a:latin typeface="Calibri"/>
                <a:cs typeface="Calibri"/>
              </a:rPr>
              <a:t>recyclable</a:t>
            </a:r>
            <a:r>
              <a:rPr sz="2000" spc="-35" dirty="0">
                <a:solidFill>
                  <a:schemeClr val="tx2"/>
                </a:solidFill>
                <a:latin typeface="Calibri"/>
                <a:cs typeface="Calibri"/>
              </a:rPr>
              <a:t> </a:t>
            </a:r>
            <a:r>
              <a:rPr sz="2000" spc="-10" dirty="0">
                <a:solidFill>
                  <a:schemeClr val="tx2"/>
                </a:solidFill>
                <a:latin typeface="Calibri"/>
                <a:cs typeface="Calibri"/>
              </a:rPr>
              <a:t>materials</a:t>
            </a:r>
            <a:r>
              <a:rPr lang="en-US" sz="2000" spc="-10" dirty="0">
                <a:solidFill>
                  <a:schemeClr val="tx2"/>
                </a:solidFill>
                <a:latin typeface="Calibri"/>
                <a:cs typeface="Calibri"/>
              </a:rPr>
              <a:t>.</a:t>
            </a:r>
            <a:endParaRPr sz="2000" dirty="0">
              <a:solidFill>
                <a:schemeClr val="tx2"/>
              </a:solidFill>
              <a:latin typeface="Calibri"/>
              <a:cs typeface="Calibri"/>
            </a:endParaRPr>
          </a:p>
          <a:p>
            <a:pPr marL="737870" lvl="1" indent="-287020">
              <a:lnSpc>
                <a:spcPct val="100000"/>
              </a:lnSpc>
              <a:spcBef>
                <a:spcPts val="605"/>
              </a:spcBef>
              <a:buFont typeface="Arial"/>
              <a:buChar char="–"/>
              <a:tabLst>
                <a:tab pos="737870" algn="l"/>
              </a:tabLst>
            </a:pPr>
            <a:r>
              <a:rPr sz="2000" dirty="0">
                <a:solidFill>
                  <a:schemeClr val="tx2"/>
                </a:solidFill>
                <a:latin typeface="Calibri"/>
                <a:cs typeface="Calibri"/>
              </a:rPr>
              <a:t>Pilot</a:t>
            </a:r>
            <a:r>
              <a:rPr sz="2000" spc="-45" dirty="0">
                <a:solidFill>
                  <a:schemeClr val="tx2"/>
                </a:solidFill>
                <a:latin typeface="Calibri"/>
                <a:cs typeface="Calibri"/>
              </a:rPr>
              <a:t> </a:t>
            </a:r>
            <a:r>
              <a:rPr sz="2000" dirty="0">
                <a:solidFill>
                  <a:schemeClr val="tx2"/>
                </a:solidFill>
                <a:latin typeface="Calibri"/>
                <a:cs typeface="Calibri"/>
              </a:rPr>
              <a:t>programs</a:t>
            </a:r>
            <a:r>
              <a:rPr sz="2000" spc="-55" dirty="0">
                <a:solidFill>
                  <a:schemeClr val="tx2"/>
                </a:solidFill>
                <a:latin typeface="Calibri"/>
                <a:cs typeface="Calibri"/>
              </a:rPr>
              <a:t> </a:t>
            </a:r>
            <a:r>
              <a:rPr sz="2000" dirty="0">
                <a:solidFill>
                  <a:schemeClr val="tx2"/>
                </a:solidFill>
                <a:latin typeface="Calibri"/>
                <a:cs typeface="Calibri"/>
              </a:rPr>
              <a:t>to</a:t>
            </a:r>
            <a:r>
              <a:rPr sz="2000" spc="-45" dirty="0">
                <a:solidFill>
                  <a:schemeClr val="tx2"/>
                </a:solidFill>
                <a:latin typeface="Calibri"/>
                <a:cs typeface="Calibri"/>
              </a:rPr>
              <a:t> </a:t>
            </a:r>
            <a:r>
              <a:rPr sz="2000" dirty="0">
                <a:solidFill>
                  <a:schemeClr val="tx2"/>
                </a:solidFill>
                <a:latin typeface="Calibri"/>
                <a:cs typeface="Calibri"/>
              </a:rPr>
              <a:t>evaluate</a:t>
            </a:r>
            <a:r>
              <a:rPr sz="2000" spc="-50" dirty="0">
                <a:solidFill>
                  <a:schemeClr val="tx2"/>
                </a:solidFill>
                <a:latin typeface="Calibri"/>
                <a:cs typeface="Calibri"/>
              </a:rPr>
              <a:t> </a:t>
            </a:r>
            <a:r>
              <a:rPr sz="2000" dirty="0">
                <a:solidFill>
                  <a:schemeClr val="tx2"/>
                </a:solidFill>
                <a:latin typeface="Calibri"/>
                <a:cs typeface="Calibri"/>
              </a:rPr>
              <a:t>the</a:t>
            </a:r>
            <a:r>
              <a:rPr sz="2000" spc="-50" dirty="0">
                <a:solidFill>
                  <a:schemeClr val="tx2"/>
                </a:solidFill>
                <a:latin typeface="Calibri"/>
                <a:cs typeface="Calibri"/>
              </a:rPr>
              <a:t> </a:t>
            </a:r>
            <a:r>
              <a:rPr sz="2000" dirty="0">
                <a:solidFill>
                  <a:schemeClr val="tx2"/>
                </a:solidFill>
                <a:latin typeface="Calibri"/>
                <a:cs typeface="Calibri"/>
              </a:rPr>
              <a:t>feasibility</a:t>
            </a:r>
            <a:r>
              <a:rPr sz="2000" spc="-35" dirty="0">
                <a:solidFill>
                  <a:schemeClr val="tx2"/>
                </a:solidFill>
                <a:latin typeface="Calibri"/>
                <a:cs typeface="Calibri"/>
              </a:rPr>
              <a:t> </a:t>
            </a:r>
            <a:r>
              <a:rPr sz="2000" spc="-25" dirty="0">
                <a:solidFill>
                  <a:schemeClr val="tx2"/>
                </a:solidFill>
                <a:latin typeface="Calibri"/>
                <a:cs typeface="Calibri"/>
              </a:rPr>
              <a:t>of</a:t>
            </a:r>
            <a:endParaRPr sz="2000" dirty="0">
              <a:solidFill>
                <a:schemeClr val="tx2"/>
              </a:solidFill>
              <a:latin typeface="Calibri"/>
              <a:cs typeface="Calibri"/>
            </a:endParaRPr>
          </a:p>
          <a:p>
            <a:pPr marL="737870">
              <a:lnSpc>
                <a:spcPct val="100000"/>
              </a:lnSpc>
            </a:pPr>
            <a:r>
              <a:rPr sz="2000" dirty="0">
                <a:solidFill>
                  <a:schemeClr val="tx2"/>
                </a:solidFill>
                <a:latin typeface="Calibri"/>
                <a:cs typeface="Calibri"/>
              </a:rPr>
              <a:t>new</a:t>
            </a:r>
            <a:r>
              <a:rPr sz="2000" spc="-45" dirty="0">
                <a:solidFill>
                  <a:schemeClr val="tx2"/>
                </a:solidFill>
                <a:latin typeface="Calibri"/>
                <a:cs typeface="Calibri"/>
              </a:rPr>
              <a:t> </a:t>
            </a:r>
            <a:r>
              <a:rPr sz="2000" dirty="0">
                <a:solidFill>
                  <a:schemeClr val="tx2"/>
                </a:solidFill>
                <a:latin typeface="Calibri"/>
                <a:cs typeface="Calibri"/>
              </a:rPr>
              <a:t>programs</a:t>
            </a:r>
            <a:r>
              <a:rPr sz="2000" spc="-50" dirty="0">
                <a:solidFill>
                  <a:schemeClr val="tx2"/>
                </a:solidFill>
                <a:latin typeface="Calibri"/>
                <a:cs typeface="Calibri"/>
              </a:rPr>
              <a:t> </a:t>
            </a:r>
            <a:r>
              <a:rPr sz="2000" dirty="0">
                <a:solidFill>
                  <a:schemeClr val="tx2"/>
                </a:solidFill>
                <a:latin typeface="Calibri"/>
                <a:cs typeface="Calibri"/>
              </a:rPr>
              <a:t>or</a:t>
            </a:r>
            <a:r>
              <a:rPr sz="2000" spc="-35" dirty="0">
                <a:solidFill>
                  <a:schemeClr val="tx2"/>
                </a:solidFill>
                <a:latin typeface="Calibri"/>
                <a:cs typeface="Calibri"/>
              </a:rPr>
              <a:t> </a:t>
            </a:r>
            <a:r>
              <a:rPr sz="2000" spc="-10" dirty="0">
                <a:solidFill>
                  <a:schemeClr val="tx2"/>
                </a:solidFill>
                <a:latin typeface="Calibri"/>
                <a:cs typeface="Calibri"/>
              </a:rPr>
              <a:t>initiatives</a:t>
            </a:r>
            <a:r>
              <a:rPr lang="en-US" sz="2000" spc="-10" dirty="0">
                <a:solidFill>
                  <a:schemeClr val="tx2"/>
                </a:solidFill>
                <a:latin typeface="Calibri"/>
                <a:cs typeface="Calibri"/>
              </a:rPr>
              <a:t>.</a:t>
            </a:r>
            <a:endParaRPr sz="2000" dirty="0">
              <a:solidFill>
                <a:schemeClr val="tx2"/>
              </a:solidFill>
              <a:latin typeface="Calibri"/>
              <a:cs typeface="Calibri"/>
            </a:endParaRPr>
          </a:p>
          <a:p>
            <a:pPr marL="355600" marR="5080" indent="-342900">
              <a:lnSpc>
                <a:spcPct val="100000"/>
              </a:lnSpc>
              <a:spcBef>
                <a:spcPts val="1295"/>
              </a:spcBef>
              <a:buFont typeface="Arial"/>
              <a:buChar char="•"/>
              <a:tabLst>
                <a:tab pos="355600" algn="l"/>
              </a:tabLst>
            </a:pPr>
            <a:r>
              <a:rPr sz="2400" dirty="0">
                <a:solidFill>
                  <a:schemeClr val="tx2"/>
                </a:solidFill>
                <a:latin typeface="Calibri"/>
                <a:cs typeface="Calibri"/>
              </a:rPr>
              <a:t>Education</a:t>
            </a:r>
            <a:r>
              <a:rPr sz="2400" spc="-55" dirty="0">
                <a:solidFill>
                  <a:schemeClr val="tx2"/>
                </a:solidFill>
                <a:latin typeface="Calibri"/>
                <a:cs typeface="Calibri"/>
              </a:rPr>
              <a:t> </a:t>
            </a:r>
            <a:r>
              <a:rPr sz="2400" dirty="0">
                <a:solidFill>
                  <a:schemeClr val="tx2"/>
                </a:solidFill>
                <a:latin typeface="Calibri"/>
                <a:cs typeface="Calibri"/>
              </a:rPr>
              <a:t>and</a:t>
            </a:r>
            <a:r>
              <a:rPr sz="2400" spc="-40" dirty="0">
                <a:solidFill>
                  <a:schemeClr val="tx2"/>
                </a:solidFill>
                <a:latin typeface="Calibri"/>
                <a:cs typeface="Calibri"/>
              </a:rPr>
              <a:t> </a:t>
            </a:r>
            <a:r>
              <a:rPr sz="2400" dirty="0">
                <a:solidFill>
                  <a:schemeClr val="tx2"/>
                </a:solidFill>
                <a:latin typeface="Calibri"/>
                <a:cs typeface="Calibri"/>
              </a:rPr>
              <a:t>outreach</a:t>
            </a:r>
            <a:r>
              <a:rPr sz="2400" spc="-50" dirty="0">
                <a:solidFill>
                  <a:schemeClr val="tx2"/>
                </a:solidFill>
                <a:latin typeface="Calibri"/>
                <a:cs typeface="Calibri"/>
              </a:rPr>
              <a:t> </a:t>
            </a:r>
            <a:r>
              <a:rPr sz="2400" dirty="0">
                <a:solidFill>
                  <a:schemeClr val="tx2"/>
                </a:solidFill>
                <a:latin typeface="Calibri"/>
                <a:cs typeface="Calibri"/>
              </a:rPr>
              <a:t>initiatives</a:t>
            </a:r>
            <a:r>
              <a:rPr sz="2400" spc="-75" dirty="0">
                <a:solidFill>
                  <a:schemeClr val="tx2"/>
                </a:solidFill>
                <a:latin typeface="Calibri"/>
                <a:cs typeface="Calibri"/>
              </a:rPr>
              <a:t> </a:t>
            </a:r>
            <a:r>
              <a:rPr sz="2400" dirty="0">
                <a:solidFill>
                  <a:schemeClr val="tx2"/>
                </a:solidFill>
                <a:latin typeface="Calibri"/>
                <a:cs typeface="Calibri"/>
              </a:rPr>
              <a:t>or</a:t>
            </a:r>
            <a:r>
              <a:rPr sz="2400" spc="-45" dirty="0">
                <a:solidFill>
                  <a:schemeClr val="tx2"/>
                </a:solidFill>
                <a:latin typeface="Calibri"/>
                <a:cs typeface="Calibri"/>
              </a:rPr>
              <a:t> </a:t>
            </a:r>
            <a:r>
              <a:rPr sz="2400" dirty="0">
                <a:solidFill>
                  <a:schemeClr val="tx2"/>
                </a:solidFill>
                <a:latin typeface="Calibri"/>
                <a:cs typeface="Calibri"/>
              </a:rPr>
              <a:t>programs</a:t>
            </a:r>
            <a:r>
              <a:rPr sz="2400" spc="-70" dirty="0">
                <a:solidFill>
                  <a:schemeClr val="tx2"/>
                </a:solidFill>
                <a:latin typeface="Calibri"/>
                <a:cs typeface="Calibri"/>
              </a:rPr>
              <a:t> </a:t>
            </a:r>
            <a:r>
              <a:rPr sz="2400" spc="-10" dirty="0">
                <a:solidFill>
                  <a:schemeClr val="tx2"/>
                </a:solidFill>
                <a:latin typeface="Calibri"/>
                <a:cs typeface="Calibri"/>
              </a:rPr>
              <a:t>about </a:t>
            </a:r>
            <a:r>
              <a:rPr sz="2400" dirty="0">
                <a:solidFill>
                  <a:schemeClr val="tx2"/>
                </a:solidFill>
                <a:latin typeface="Calibri"/>
                <a:cs typeface="Calibri"/>
              </a:rPr>
              <a:t>composting,</a:t>
            </a:r>
            <a:r>
              <a:rPr sz="2400" spc="-75" dirty="0">
                <a:solidFill>
                  <a:schemeClr val="tx2"/>
                </a:solidFill>
                <a:latin typeface="Calibri"/>
                <a:cs typeface="Calibri"/>
              </a:rPr>
              <a:t> </a:t>
            </a:r>
            <a:r>
              <a:rPr lang="en-US" sz="2400" dirty="0">
                <a:solidFill>
                  <a:schemeClr val="tx2"/>
                </a:solidFill>
                <a:latin typeface="Calibri"/>
                <a:cs typeface="Calibri"/>
              </a:rPr>
              <a:t>recycling, </a:t>
            </a:r>
            <a:r>
              <a:rPr sz="2400" dirty="0">
                <a:solidFill>
                  <a:schemeClr val="tx2"/>
                </a:solidFill>
                <a:latin typeface="Calibri"/>
                <a:cs typeface="Calibri"/>
              </a:rPr>
              <a:t>organics</a:t>
            </a:r>
            <a:r>
              <a:rPr sz="2400" spc="-40" dirty="0">
                <a:solidFill>
                  <a:schemeClr val="tx2"/>
                </a:solidFill>
                <a:latin typeface="Calibri"/>
                <a:cs typeface="Calibri"/>
              </a:rPr>
              <a:t> </a:t>
            </a:r>
            <a:r>
              <a:rPr sz="2400" dirty="0">
                <a:solidFill>
                  <a:schemeClr val="tx2"/>
                </a:solidFill>
                <a:latin typeface="Calibri"/>
                <a:cs typeface="Calibri"/>
              </a:rPr>
              <a:t>recovery</a:t>
            </a:r>
            <a:r>
              <a:rPr sz="2400" spc="-35" dirty="0">
                <a:solidFill>
                  <a:schemeClr val="tx2"/>
                </a:solidFill>
                <a:latin typeface="Calibri"/>
                <a:cs typeface="Calibri"/>
              </a:rPr>
              <a:t> </a:t>
            </a:r>
            <a:r>
              <a:rPr lang="en-US" sz="2400" spc="-35" dirty="0">
                <a:solidFill>
                  <a:schemeClr val="tx2"/>
                </a:solidFill>
                <a:latin typeface="Calibri"/>
                <a:cs typeface="Calibri"/>
              </a:rPr>
              <a:t>repair clinics, </a:t>
            </a:r>
            <a:r>
              <a:rPr sz="2400" dirty="0">
                <a:solidFill>
                  <a:schemeClr val="tx2"/>
                </a:solidFill>
                <a:latin typeface="Calibri"/>
                <a:cs typeface="Calibri"/>
              </a:rPr>
              <a:t>or</a:t>
            </a:r>
            <a:r>
              <a:rPr sz="2400" spc="-65" dirty="0">
                <a:solidFill>
                  <a:schemeClr val="tx2"/>
                </a:solidFill>
                <a:latin typeface="Calibri"/>
                <a:cs typeface="Calibri"/>
              </a:rPr>
              <a:t> </a:t>
            </a:r>
            <a:r>
              <a:rPr sz="2400" dirty="0">
                <a:solidFill>
                  <a:schemeClr val="tx2"/>
                </a:solidFill>
                <a:latin typeface="Calibri"/>
                <a:cs typeface="Calibri"/>
              </a:rPr>
              <a:t>other</a:t>
            </a:r>
            <a:r>
              <a:rPr sz="2400" spc="-35" dirty="0">
                <a:solidFill>
                  <a:schemeClr val="tx2"/>
                </a:solidFill>
                <a:latin typeface="Calibri"/>
                <a:cs typeface="Calibri"/>
              </a:rPr>
              <a:t> </a:t>
            </a:r>
            <a:r>
              <a:rPr sz="2400" spc="-10" dirty="0">
                <a:solidFill>
                  <a:schemeClr val="tx2"/>
                </a:solidFill>
                <a:latin typeface="Calibri"/>
                <a:cs typeface="Calibri"/>
              </a:rPr>
              <a:t>sustainable </a:t>
            </a:r>
            <a:r>
              <a:rPr sz="2400" dirty="0">
                <a:solidFill>
                  <a:schemeClr val="tx2"/>
                </a:solidFill>
                <a:latin typeface="Calibri"/>
                <a:cs typeface="Calibri"/>
              </a:rPr>
              <a:t>practices</a:t>
            </a:r>
            <a:r>
              <a:rPr sz="2400" spc="-60" dirty="0">
                <a:solidFill>
                  <a:schemeClr val="tx2"/>
                </a:solidFill>
                <a:latin typeface="Calibri"/>
                <a:cs typeface="Calibri"/>
              </a:rPr>
              <a:t> </a:t>
            </a:r>
            <a:r>
              <a:rPr sz="2400" dirty="0">
                <a:solidFill>
                  <a:schemeClr val="tx2"/>
                </a:solidFill>
                <a:latin typeface="Calibri"/>
                <a:cs typeface="Calibri"/>
              </a:rPr>
              <a:t>to</a:t>
            </a:r>
            <a:r>
              <a:rPr sz="2400" spc="-60" dirty="0">
                <a:solidFill>
                  <a:schemeClr val="tx2"/>
                </a:solidFill>
                <a:latin typeface="Calibri"/>
                <a:cs typeface="Calibri"/>
              </a:rPr>
              <a:t> </a:t>
            </a:r>
            <a:r>
              <a:rPr sz="2400" dirty="0">
                <a:solidFill>
                  <a:schemeClr val="tx2"/>
                </a:solidFill>
                <a:latin typeface="Calibri"/>
                <a:cs typeface="Calibri"/>
              </a:rPr>
              <a:t>reduce</a:t>
            </a:r>
            <a:r>
              <a:rPr sz="2400" spc="-20" dirty="0">
                <a:solidFill>
                  <a:schemeClr val="tx2"/>
                </a:solidFill>
                <a:latin typeface="Calibri"/>
                <a:cs typeface="Calibri"/>
              </a:rPr>
              <a:t> </a:t>
            </a:r>
            <a:r>
              <a:rPr sz="2400" dirty="0">
                <a:solidFill>
                  <a:schemeClr val="tx2"/>
                </a:solidFill>
                <a:latin typeface="Calibri"/>
                <a:cs typeface="Calibri"/>
              </a:rPr>
              <a:t>solid</a:t>
            </a:r>
            <a:r>
              <a:rPr sz="2400" spc="-50" dirty="0">
                <a:solidFill>
                  <a:schemeClr val="tx2"/>
                </a:solidFill>
                <a:latin typeface="Calibri"/>
                <a:cs typeface="Calibri"/>
              </a:rPr>
              <a:t> </a:t>
            </a:r>
            <a:r>
              <a:rPr sz="2400" spc="-10" dirty="0">
                <a:solidFill>
                  <a:schemeClr val="tx2"/>
                </a:solidFill>
                <a:latin typeface="Calibri"/>
                <a:cs typeface="Calibri"/>
              </a:rPr>
              <a:t>waste</a:t>
            </a:r>
            <a:r>
              <a:rPr lang="en-US" sz="2400" spc="-10" dirty="0">
                <a:solidFill>
                  <a:schemeClr val="tx2"/>
                </a:solidFill>
                <a:latin typeface="Calibri"/>
                <a:cs typeface="Calibri"/>
              </a:rPr>
              <a:t>.</a:t>
            </a:r>
            <a:endParaRPr sz="2400" dirty="0">
              <a:solidFill>
                <a:schemeClr val="tx2"/>
              </a:solidFill>
              <a:latin typeface="Calibri"/>
              <a:cs typeface="Calibri"/>
            </a:endParaRPr>
          </a:p>
        </p:txBody>
      </p:sp>
      <p:pic>
        <p:nvPicPr>
          <p:cNvPr id="8" name="object 8" descr="Image of bin of fresh food scraps."/>
          <p:cNvPicPr/>
          <p:nvPr/>
        </p:nvPicPr>
        <p:blipFill>
          <a:blip r:embed="rId2" cstate="print"/>
          <a:stretch>
            <a:fillRect/>
          </a:stretch>
        </p:blipFill>
        <p:spPr>
          <a:xfrm>
            <a:off x="5974079" y="2385060"/>
            <a:ext cx="2573020" cy="1940560"/>
          </a:xfrm>
          <a:prstGeom prst="rect">
            <a:avLst/>
          </a:prstGeom>
        </p:spPr>
      </p:pic>
      <p:grpSp>
        <p:nvGrpSpPr>
          <p:cNvPr id="2" name="object 2" descr="Maine Department of Environmental Protection with website hyperlink, www.maine.gov/dep.">
            <a:extLst>
              <a:ext uri="{C183D7F6-B498-43B3-948B-1728B52AA6E4}">
                <adec:decorative xmlns:adec="http://schemas.microsoft.com/office/drawing/2017/decorative" val="0"/>
              </a:ext>
            </a:extLst>
          </p:cNvPr>
          <p:cNvGrpSpPr/>
          <p:nvPr/>
        </p:nvGrpSpPr>
        <p:grpSpPr>
          <a:xfrm>
            <a:off x="-12700" y="6050283"/>
            <a:ext cx="9169400" cy="807720"/>
            <a:chOff x="-12700" y="6050283"/>
            <a:chExt cx="9169400" cy="807720"/>
          </a:xfrm>
        </p:grpSpPr>
        <p:sp>
          <p:nvSpPr>
            <p:cNvPr id="3" name="object 3"/>
            <p:cNvSpPr/>
            <p:nvPr/>
          </p:nvSpPr>
          <p:spPr>
            <a:xfrm>
              <a:off x="0" y="6271259"/>
              <a:ext cx="9144000" cy="375920"/>
            </a:xfrm>
            <a:custGeom>
              <a:avLst/>
              <a:gdLst/>
              <a:ahLst/>
              <a:cxnLst/>
              <a:rect l="l" t="t" r="r" b="b"/>
              <a:pathLst>
                <a:path w="9144000" h="375920">
                  <a:moveTo>
                    <a:pt x="9144000" y="0"/>
                  </a:moveTo>
                  <a:lnTo>
                    <a:pt x="0" y="0"/>
                  </a:lnTo>
                  <a:lnTo>
                    <a:pt x="0" y="375919"/>
                  </a:lnTo>
                  <a:lnTo>
                    <a:pt x="9144000" y="375919"/>
                  </a:lnTo>
                  <a:lnTo>
                    <a:pt x="9144000" y="0"/>
                  </a:lnTo>
                  <a:close/>
                </a:path>
              </a:pathLst>
            </a:custGeom>
            <a:solidFill>
              <a:srgbClr val="17375E"/>
            </a:solidFill>
          </p:spPr>
          <p:txBody>
            <a:bodyPr wrap="square" lIns="0" tIns="0" rIns="0" bIns="0" rtlCol="0"/>
            <a:lstStyle/>
            <a:p>
              <a:endParaRPr dirty="0"/>
            </a:p>
          </p:txBody>
        </p:sp>
        <p:sp>
          <p:nvSpPr>
            <p:cNvPr id="4" name="object 4"/>
            <p:cNvSpPr/>
            <p:nvPr/>
          </p:nvSpPr>
          <p:spPr>
            <a:xfrm>
              <a:off x="0" y="6271259"/>
              <a:ext cx="9144000" cy="375920"/>
            </a:xfrm>
            <a:custGeom>
              <a:avLst/>
              <a:gdLst/>
              <a:ahLst/>
              <a:cxnLst/>
              <a:rect l="l" t="t" r="r" b="b"/>
              <a:pathLst>
                <a:path w="9144000" h="375920">
                  <a:moveTo>
                    <a:pt x="0" y="375919"/>
                  </a:moveTo>
                  <a:lnTo>
                    <a:pt x="9144000" y="375919"/>
                  </a:lnTo>
                  <a:lnTo>
                    <a:pt x="9144000" y="0"/>
                  </a:lnTo>
                  <a:lnTo>
                    <a:pt x="0" y="0"/>
                  </a:lnTo>
                  <a:lnTo>
                    <a:pt x="0" y="375919"/>
                  </a:lnTo>
                  <a:close/>
                </a:path>
              </a:pathLst>
            </a:custGeom>
            <a:ln w="25400">
              <a:solidFill>
                <a:srgbClr val="17375E"/>
              </a:solidFill>
            </a:ln>
          </p:spPr>
          <p:txBody>
            <a:bodyPr wrap="square" lIns="0" tIns="0" rIns="0" bIns="0" rtlCol="0"/>
            <a:lstStyle/>
            <a:p>
              <a:endParaRPr dirty="0"/>
            </a:p>
          </p:txBody>
        </p:sp>
        <p:pic>
          <p:nvPicPr>
            <p:cNvPr id="5" name="object 5"/>
            <p:cNvPicPr/>
            <p:nvPr/>
          </p:nvPicPr>
          <p:blipFill>
            <a:blip r:embed="rId3" cstate="print"/>
            <a:stretch>
              <a:fillRect/>
            </a:stretch>
          </p:blipFill>
          <p:spPr>
            <a:xfrm>
              <a:off x="96520" y="6050283"/>
              <a:ext cx="952754" cy="805434"/>
            </a:xfrm>
            <a:prstGeom prst="rect">
              <a:avLst/>
            </a:prstGeom>
          </p:spPr>
        </p:pic>
      </p:grpSp>
      <p:sp>
        <p:nvSpPr>
          <p:cNvPr id="9" name="object 9"/>
          <p:cNvSpPr txBox="1"/>
          <p:nvPr/>
        </p:nvSpPr>
        <p:spPr>
          <a:xfrm>
            <a:off x="1029652" y="6353507"/>
            <a:ext cx="4911090" cy="224154"/>
          </a:xfrm>
          <a:prstGeom prst="rect">
            <a:avLst/>
          </a:prstGeom>
        </p:spPr>
        <p:txBody>
          <a:bodyPr vert="horz" wrap="square" lIns="0" tIns="0" rIns="0" bIns="0" rtlCol="0">
            <a:spAutoFit/>
          </a:bodyPr>
          <a:lstStyle/>
          <a:p>
            <a:pPr marL="12700">
              <a:lnSpc>
                <a:spcPts val="1645"/>
              </a:lnSpc>
            </a:pPr>
            <a:r>
              <a:rPr sz="1400" dirty="0">
                <a:solidFill>
                  <a:srgbClr val="FFFFFF"/>
                </a:solidFill>
                <a:latin typeface="Arial"/>
                <a:cs typeface="Arial"/>
              </a:rPr>
              <a:t>MAINE</a:t>
            </a:r>
            <a:r>
              <a:rPr sz="1400" spc="10" dirty="0">
                <a:solidFill>
                  <a:srgbClr val="FFFFFF"/>
                </a:solidFill>
                <a:latin typeface="Arial"/>
                <a:cs typeface="Arial"/>
              </a:rPr>
              <a:t> </a:t>
            </a:r>
            <a:r>
              <a:rPr sz="1400" spc="-20" dirty="0">
                <a:solidFill>
                  <a:srgbClr val="FFFFFF"/>
                </a:solidFill>
                <a:latin typeface="Arial"/>
                <a:cs typeface="Arial"/>
              </a:rPr>
              <a:t>DEPARTMENT</a:t>
            </a:r>
            <a:r>
              <a:rPr sz="1400" spc="-65" dirty="0">
                <a:solidFill>
                  <a:srgbClr val="FFFFFF"/>
                </a:solidFill>
                <a:latin typeface="Arial"/>
                <a:cs typeface="Arial"/>
              </a:rPr>
              <a:t> </a:t>
            </a:r>
            <a:r>
              <a:rPr sz="1400" dirty="0">
                <a:solidFill>
                  <a:srgbClr val="FFFFFF"/>
                </a:solidFill>
                <a:latin typeface="Arial"/>
                <a:cs typeface="Arial"/>
              </a:rPr>
              <a:t>OF</a:t>
            </a:r>
            <a:r>
              <a:rPr sz="1400" spc="-10" dirty="0">
                <a:solidFill>
                  <a:srgbClr val="FFFFFF"/>
                </a:solidFill>
                <a:latin typeface="Arial"/>
                <a:cs typeface="Arial"/>
              </a:rPr>
              <a:t> </a:t>
            </a:r>
            <a:r>
              <a:rPr sz="1400" spc="-20" dirty="0">
                <a:solidFill>
                  <a:srgbClr val="FFFFFF"/>
                </a:solidFill>
                <a:latin typeface="Arial"/>
                <a:cs typeface="Arial"/>
              </a:rPr>
              <a:t>ENVIRONMENTAL</a:t>
            </a:r>
            <a:r>
              <a:rPr sz="1400" spc="-70" dirty="0">
                <a:solidFill>
                  <a:srgbClr val="FFFFFF"/>
                </a:solidFill>
                <a:latin typeface="Arial"/>
                <a:cs typeface="Arial"/>
              </a:rPr>
              <a:t> </a:t>
            </a:r>
            <a:r>
              <a:rPr sz="1400" spc="-10" dirty="0">
                <a:solidFill>
                  <a:srgbClr val="FFFFFF"/>
                </a:solidFill>
                <a:latin typeface="Arial"/>
                <a:cs typeface="Arial"/>
              </a:rPr>
              <a:t>PROTECTION</a:t>
            </a:r>
            <a:endParaRPr sz="1400" dirty="0">
              <a:latin typeface="Arial"/>
              <a:cs typeface="Arial"/>
            </a:endParaRPr>
          </a:p>
        </p:txBody>
      </p:sp>
      <p:sp>
        <p:nvSpPr>
          <p:cNvPr id="10" name="object 10"/>
          <p:cNvSpPr txBox="1"/>
          <p:nvPr/>
        </p:nvSpPr>
        <p:spPr>
          <a:xfrm>
            <a:off x="7386358" y="6353507"/>
            <a:ext cx="1604645" cy="224154"/>
          </a:xfrm>
          <a:prstGeom prst="rect">
            <a:avLst/>
          </a:prstGeom>
        </p:spPr>
        <p:txBody>
          <a:bodyPr vert="horz" wrap="square" lIns="0" tIns="0" rIns="0" bIns="0" rtlCol="0">
            <a:spAutoFit/>
          </a:bodyPr>
          <a:lstStyle/>
          <a:p>
            <a:pPr marL="12700">
              <a:lnSpc>
                <a:spcPts val="1645"/>
              </a:lnSpc>
            </a:pPr>
            <a:r>
              <a:rPr sz="1400" spc="-10" dirty="0">
                <a:solidFill>
                  <a:srgbClr val="FFFFFF"/>
                </a:solidFill>
                <a:latin typeface="Arial"/>
                <a:cs typeface="Arial"/>
                <a:hlinkClick r:id="rId4"/>
              </a:rPr>
              <a:t>www.maine.gov/dep</a:t>
            </a:r>
            <a:endParaRPr sz="1400" dirty="0">
              <a:latin typeface="Arial"/>
              <a:cs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a:extLst>
              <a:ext uri="{C183D7F6-B498-43B3-948B-1728B52AA6E4}">
                <adec:decorative xmlns:adec="http://schemas.microsoft.com/office/drawing/2017/decorative" val="1"/>
              </a:ext>
            </a:extLst>
          </p:cNvPr>
          <p:cNvGrpSpPr/>
          <p:nvPr/>
        </p:nvGrpSpPr>
        <p:grpSpPr>
          <a:xfrm>
            <a:off x="-12700" y="6050283"/>
            <a:ext cx="9169400" cy="807720"/>
            <a:chOff x="-12700" y="6050283"/>
            <a:chExt cx="9169400" cy="807720"/>
          </a:xfrm>
        </p:grpSpPr>
        <p:sp>
          <p:nvSpPr>
            <p:cNvPr id="3" name="object 3"/>
            <p:cNvSpPr/>
            <p:nvPr/>
          </p:nvSpPr>
          <p:spPr>
            <a:xfrm>
              <a:off x="0" y="6271259"/>
              <a:ext cx="9144000" cy="375920"/>
            </a:xfrm>
            <a:custGeom>
              <a:avLst/>
              <a:gdLst/>
              <a:ahLst/>
              <a:cxnLst/>
              <a:rect l="l" t="t" r="r" b="b"/>
              <a:pathLst>
                <a:path w="9144000" h="375920">
                  <a:moveTo>
                    <a:pt x="9144000" y="0"/>
                  </a:moveTo>
                  <a:lnTo>
                    <a:pt x="0" y="0"/>
                  </a:lnTo>
                  <a:lnTo>
                    <a:pt x="0" y="375919"/>
                  </a:lnTo>
                  <a:lnTo>
                    <a:pt x="9144000" y="375919"/>
                  </a:lnTo>
                  <a:lnTo>
                    <a:pt x="9144000" y="0"/>
                  </a:lnTo>
                  <a:close/>
                </a:path>
              </a:pathLst>
            </a:custGeom>
            <a:solidFill>
              <a:srgbClr val="17375E"/>
            </a:solidFill>
          </p:spPr>
          <p:txBody>
            <a:bodyPr wrap="square" lIns="0" tIns="0" rIns="0" bIns="0" rtlCol="0"/>
            <a:lstStyle/>
            <a:p>
              <a:endParaRPr dirty="0"/>
            </a:p>
          </p:txBody>
        </p:sp>
        <p:sp>
          <p:nvSpPr>
            <p:cNvPr id="4" name="object 4"/>
            <p:cNvSpPr/>
            <p:nvPr/>
          </p:nvSpPr>
          <p:spPr>
            <a:xfrm>
              <a:off x="0" y="6271259"/>
              <a:ext cx="9144000" cy="375920"/>
            </a:xfrm>
            <a:custGeom>
              <a:avLst/>
              <a:gdLst/>
              <a:ahLst/>
              <a:cxnLst/>
              <a:rect l="l" t="t" r="r" b="b"/>
              <a:pathLst>
                <a:path w="9144000" h="375920">
                  <a:moveTo>
                    <a:pt x="0" y="375919"/>
                  </a:moveTo>
                  <a:lnTo>
                    <a:pt x="9144000" y="375919"/>
                  </a:lnTo>
                  <a:lnTo>
                    <a:pt x="9144000" y="0"/>
                  </a:lnTo>
                  <a:lnTo>
                    <a:pt x="0" y="0"/>
                  </a:lnTo>
                  <a:lnTo>
                    <a:pt x="0" y="375919"/>
                  </a:lnTo>
                  <a:close/>
                </a:path>
              </a:pathLst>
            </a:custGeom>
            <a:ln w="25400">
              <a:solidFill>
                <a:srgbClr val="17375E"/>
              </a:solidFill>
            </a:ln>
          </p:spPr>
          <p:txBody>
            <a:bodyPr wrap="square" lIns="0" tIns="0" rIns="0" bIns="0" rtlCol="0"/>
            <a:lstStyle/>
            <a:p>
              <a:endParaRPr dirty="0"/>
            </a:p>
          </p:txBody>
        </p:sp>
        <p:pic>
          <p:nvPicPr>
            <p:cNvPr id="5" name="object 5"/>
            <p:cNvPicPr/>
            <p:nvPr/>
          </p:nvPicPr>
          <p:blipFill>
            <a:blip r:embed="rId2" cstate="print"/>
            <a:stretch>
              <a:fillRect/>
            </a:stretch>
          </p:blipFill>
          <p:spPr>
            <a:xfrm>
              <a:off x="96520" y="6050283"/>
              <a:ext cx="952754" cy="805434"/>
            </a:xfrm>
            <a:prstGeom prst="rect">
              <a:avLst/>
            </a:prstGeom>
          </p:spPr>
        </p:pic>
      </p:grpSp>
      <p:sp>
        <p:nvSpPr>
          <p:cNvPr id="6" name="object 6"/>
          <p:cNvSpPr txBox="1">
            <a:spLocks noGrp="1"/>
          </p:cNvSpPr>
          <p:nvPr>
            <p:ph type="title"/>
          </p:nvPr>
        </p:nvSpPr>
        <p:spPr>
          <a:xfrm>
            <a:off x="2596514" y="340931"/>
            <a:ext cx="4149725" cy="635635"/>
          </a:xfrm>
          <a:prstGeom prst="rect">
            <a:avLst/>
          </a:prstGeom>
        </p:spPr>
        <p:txBody>
          <a:bodyPr vert="horz" wrap="square" lIns="0" tIns="12700" rIns="0" bIns="0" rtlCol="0">
            <a:spAutoFit/>
          </a:bodyPr>
          <a:lstStyle/>
          <a:p>
            <a:pPr marL="12700">
              <a:lnSpc>
                <a:spcPct val="100000"/>
              </a:lnSpc>
              <a:spcBef>
                <a:spcPts val="100"/>
              </a:spcBef>
            </a:pPr>
            <a:r>
              <a:rPr dirty="0">
                <a:solidFill>
                  <a:srgbClr val="244060"/>
                </a:solidFill>
                <a:latin typeface="Calibri"/>
                <a:cs typeface="Calibri"/>
              </a:rPr>
              <a:t>What</a:t>
            </a:r>
            <a:r>
              <a:rPr spc="-25" dirty="0">
                <a:solidFill>
                  <a:srgbClr val="244060"/>
                </a:solidFill>
                <a:latin typeface="Calibri"/>
                <a:cs typeface="Calibri"/>
              </a:rPr>
              <a:t> </a:t>
            </a:r>
            <a:r>
              <a:rPr dirty="0">
                <a:solidFill>
                  <a:srgbClr val="244060"/>
                </a:solidFill>
                <a:latin typeface="Calibri"/>
                <a:cs typeface="Calibri"/>
              </a:rPr>
              <a:t>is</a:t>
            </a:r>
            <a:r>
              <a:rPr spc="-20" dirty="0">
                <a:solidFill>
                  <a:srgbClr val="244060"/>
                </a:solidFill>
                <a:latin typeface="Calibri"/>
                <a:cs typeface="Calibri"/>
              </a:rPr>
              <a:t> </a:t>
            </a:r>
            <a:r>
              <a:rPr spc="-10" dirty="0">
                <a:solidFill>
                  <a:srgbClr val="244060"/>
                </a:solidFill>
                <a:latin typeface="Calibri"/>
                <a:cs typeface="Calibri"/>
              </a:rPr>
              <a:t>Prioritized?</a:t>
            </a:r>
          </a:p>
        </p:txBody>
      </p:sp>
      <p:sp>
        <p:nvSpPr>
          <p:cNvPr id="7" name="object 7"/>
          <p:cNvSpPr txBox="1"/>
          <p:nvPr/>
        </p:nvSpPr>
        <p:spPr>
          <a:xfrm>
            <a:off x="396557" y="1080134"/>
            <a:ext cx="6142990" cy="5060360"/>
          </a:xfrm>
          <a:prstGeom prst="rect">
            <a:avLst/>
          </a:prstGeom>
        </p:spPr>
        <p:txBody>
          <a:bodyPr vert="horz" wrap="square" lIns="0" tIns="12700" rIns="0" bIns="0" rtlCol="0">
            <a:spAutoFit/>
          </a:bodyPr>
          <a:lstStyle/>
          <a:p>
            <a:pPr marL="355600" marR="243840" indent="-342900">
              <a:lnSpc>
                <a:spcPct val="100000"/>
              </a:lnSpc>
              <a:spcBef>
                <a:spcPts val="100"/>
              </a:spcBef>
              <a:buFont typeface="Arial"/>
              <a:buChar char="•"/>
              <a:tabLst>
                <a:tab pos="355600" algn="l"/>
              </a:tabLst>
            </a:pPr>
            <a:r>
              <a:rPr sz="2400" dirty="0">
                <a:solidFill>
                  <a:srgbClr val="17375E"/>
                </a:solidFill>
                <a:latin typeface="Calibri"/>
                <a:cs typeface="Calibri"/>
              </a:rPr>
              <a:t>Highest</a:t>
            </a:r>
            <a:r>
              <a:rPr sz="2400" spc="-60" dirty="0">
                <a:solidFill>
                  <a:srgbClr val="17375E"/>
                </a:solidFill>
                <a:latin typeface="Calibri"/>
                <a:cs typeface="Calibri"/>
              </a:rPr>
              <a:t> </a:t>
            </a:r>
            <a:r>
              <a:rPr sz="2400" dirty="0">
                <a:solidFill>
                  <a:srgbClr val="17375E"/>
                </a:solidFill>
                <a:latin typeface="Calibri"/>
                <a:cs typeface="Calibri"/>
              </a:rPr>
              <a:t>priority:</a:t>
            </a:r>
            <a:r>
              <a:rPr sz="2400" spc="-55" dirty="0">
                <a:solidFill>
                  <a:srgbClr val="17375E"/>
                </a:solidFill>
                <a:latin typeface="Calibri"/>
                <a:cs typeface="Calibri"/>
              </a:rPr>
              <a:t> </a:t>
            </a:r>
            <a:r>
              <a:rPr sz="2400" dirty="0">
                <a:solidFill>
                  <a:srgbClr val="17375E"/>
                </a:solidFill>
                <a:latin typeface="Calibri"/>
                <a:cs typeface="Calibri"/>
              </a:rPr>
              <a:t>Proposals</a:t>
            </a:r>
            <a:r>
              <a:rPr sz="2400" spc="-25" dirty="0">
                <a:solidFill>
                  <a:srgbClr val="17375E"/>
                </a:solidFill>
                <a:latin typeface="Calibri"/>
                <a:cs typeface="Calibri"/>
              </a:rPr>
              <a:t> </a:t>
            </a:r>
            <a:r>
              <a:rPr sz="2400" dirty="0">
                <a:solidFill>
                  <a:srgbClr val="17375E"/>
                </a:solidFill>
                <a:latin typeface="Calibri"/>
                <a:cs typeface="Calibri"/>
              </a:rPr>
              <a:t>from</a:t>
            </a:r>
            <a:r>
              <a:rPr sz="2400" spc="-25" dirty="0">
                <a:solidFill>
                  <a:srgbClr val="17375E"/>
                </a:solidFill>
                <a:latin typeface="Calibri"/>
                <a:cs typeface="Calibri"/>
              </a:rPr>
              <a:t> </a:t>
            </a:r>
            <a:r>
              <a:rPr sz="2400" dirty="0">
                <a:solidFill>
                  <a:srgbClr val="17375E"/>
                </a:solidFill>
                <a:latin typeface="Calibri"/>
                <a:cs typeface="Calibri"/>
              </a:rPr>
              <a:t>municipal</a:t>
            </a:r>
            <a:r>
              <a:rPr sz="2400" spc="-65" dirty="0">
                <a:solidFill>
                  <a:srgbClr val="17375E"/>
                </a:solidFill>
                <a:latin typeface="Calibri"/>
                <a:cs typeface="Calibri"/>
              </a:rPr>
              <a:t> </a:t>
            </a:r>
            <a:r>
              <a:rPr sz="2400" spc="-25" dirty="0">
                <a:solidFill>
                  <a:srgbClr val="17375E"/>
                </a:solidFill>
                <a:latin typeface="Calibri"/>
                <a:cs typeface="Calibri"/>
              </a:rPr>
              <a:t>or </a:t>
            </a:r>
            <a:r>
              <a:rPr sz="2400" dirty="0">
                <a:solidFill>
                  <a:srgbClr val="17375E"/>
                </a:solidFill>
                <a:latin typeface="Calibri"/>
                <a:cs typeface="Calibri"/>
              </a:rPr>
              <a:t>regional</a:t>
            </a:r>
            <a:r>
              <a:rPr sz="2400" spc="-55" dirty="0">
                <a:solidFill>
                  <a:srgbClr val="17375E"/>
                </a:solidFill>
                <a:latin typeface="Calibri"/>
                <a:cs typeface="Calibri"/>
              </a:rPr>
              <a:t> </a:t>
            </a:r>
            <a:r>
              <a:rPr sz="2400" dirty="0">
                <a:solidFill>
                  <a:srgbClr val="17375E"/>
                </a:solidFill>
                <a:latin typeface="Calibri"/>
                <a:cs typeface="Calibri"/>
              </a:rPr>
              <a:t>association</a:t>
            </a:r>
            <a:r>
              <a:rPr sz="2400" spc="-50" dirty="0">
                <a:solidFill>
                  <a:srgbClr val="17375E"/>
                </a:solidFill>
                <a:latin typeface="Calibri"/>
                <a:cs typeface="Calibri"/>
              </a:rPr>
              <a:t> </a:t>
            </a:r>
            <a:r>
              <a:rPr sz="2400" spc="-10" dirty="0">
                <a:solidFill>
                  <a:srgbClr val="17375E"/>
                </a:solidFill>
                <a:latin typeface="Calibri"/>
                <a:cs typeface="Calibri"/>
              </a:rPr>
              <a:t>applicants</a:t>
            </a:r>
            <a:r>
              <a:rPr lang="en-US" sz="2400" spc="-10" dirty="0">
                <a:solidFill>
                  <a:srgbClr val="17375E"/>
                </a:solidFill>
                <a:latin typeface="Calibri"/>
                <a:cs typeface="Calibri"/>
              </a:rPr>
              <a:t>.</a:t>
            </a:r>
            <a:endParaRPr sz="2400" dirty="0">
              <a:latin typeface="Calibri"/>
              <a:cs typeface="Calibri"/>
            </a:endParaRPr>
          </a:p>
          <a:p>
            <a:pPr marL="355600" marR="462280" indent="-342900">
              <a:lnSpc>
                <a:spcPct val="100000"/>
              </a:lnSpc>
              <a:spcBef>
                <a:spcPts val="600"/>
              </a:spcBef>
              <a:buFont typeface="Arial"/>
              <a:buChar char="•"/>
              <a:tabLst>
                <a:tab pos="355600" algn="l"/>
              </a:tabLst>
            </a:pPr>
            <a:r>
              <a:rPr sz="2400" dirty="0">
                <a:solidFill>
                  <a:srgbClr val="17375E"/>
                </a:solidFill>
                <a:latin typeface="Calibri"/>
                <a:cs typeface="Calibri"/>
              </a:rPr>
              <a:t>Increasing</a:t>
            </a:r>
            <a:r>
              <a:rPr sz="2400" spc="-75" dirty="0">
                <a:solidFill>
                  <a:srgbClr val="17375E"/>
                </a:solidFill>
                <a:latin typeface="Calibri"/>
                <a:cs typeface="Calibri"/>
              </a:rPr>
              <a:t> </a:t>
            </a:r>
            <a:r>
              <a:rPr sz="2400" dirty="0">
                <a:solidFill>
                  <a:srgbClr val="17375E"/>
                </a:solidFill>
                <a:latin typeface="Calibri"/>
                <a:cs typeface="Calibri"/>
              </a:rPr>
              <a:t>removal</a:t>
            </a:r>
            <a:r>
              <a:rPr sz="2400" spc="-30" dirty="0">
                <a:solidFill>
                  <a:srgbClr val="17375E"/>
                </a:solidFill>
                <a:latin typeface="Calibri"/>
                <a:cs typeface="Calibri"/>
              </a:rPr>
              <a:t> </a:t>
            </a:r>
            <a:r>
              <a:rPr sz="2400" dirty="0">
                <a:solidFill>
                  <a:srgbClr val="17375E"/>
                </a:solidFill>
                <a:latin typeface="Calibri"/>
                <a:cs typeface="Calibri"/>
              </a:rPr>
              <a:t>and</a:t>
            </a:r>
            <a:r>
              <a:rPr sz="2400" spc="-45" dirty="0">
                <a:solidFill>
                  <a:srgbClr val="17375E"/>
                </a:solidFill>
                <a:latin typeface="Calibri"/>
                <a:cs typeface="Calibri"/>
              </a:rPr>
              <a:t> </a:t>
            </a:r>
            <a:r>
              <a:rPr sz="2400" dirty="0">
                <a:solidFill>
                  <a:srgbClr val="17375E"/>
                </a:solidFill>
                <a:latin typeface="Calibri"/>
                <a:cs typeface="Calibri"/>
              </a:rPr>
              <a:t>recycling</a:t>
            </a:r>
            <a:r>
              <a:rPr sz="2400" spc="-80" dirty="0">
                <a:solidFill>
                  <a:srgbClr val="17375E"/>
                </a:solidFill>
                <a:latin typeface="Calibri"/>
                <a:cs typeface="Calibri"/>
              </a:rPr>
              <a:t> </a:t>
            </a:r>
            <a:r>
              <a:rPr sz="2400" dirty="0">
                <a:solidFill>
                  <a:srgbClr val="17375E"/>
                </a:solidFill>
                <a:latin typeface="Calibri"/>
                <a:cs typeface="Calibri"/>
              </a:rPr>
              <a:t>of</a:t>
            </a:r>
            <a:r>
              <a:rPr sz="2400" spc="-55" dirty="0">
                <a:solidFill>
                  <a:srgbClr val="17375E"/>
                </a:solidFill>
                <a:latin typeface="Calibri"/>
                <a:cs typeface="Calibri"/>
              </a:rPr>
              <a:t> </a:t>
            </a:r>
            <a:r>
              <a:rPr lang="en-US" sz="2400" spc="-10" dirty="0">
                <a:solidFill>
                  <a:srgbClr val="17375E"/>
                </a:solidFill>
                <a:latin typeface="Calibri"/>
                <a:cs typeface="Calibri"/>
              </a:rPr>
              <a:t>solid waste</a:t>
            </a:r>
            <a:r>
              <a:rPr sz="2400" spc="-65" dirty="0">
                <a:solidFill>
                  <a:srgbClr val="17375E"/>
                </a:solidFill>
                <a:latin typeface="Calibri"/>
                <a:cs typeface="Calibri"/>
              </a:rPr>
              <a:t> </a:t>
            </a:r>
            <a:r>
              <a:rPr sz="2400" dirty="0">
                <a:solidFill>
                  <a:srgbClr val="17375E"/>
                </a:solidFill>
                <a:latin typeface="Calibri"/>
                <a:cs typeface="Calibri"/>
              </a:rPr>
              <a:t>from</a:t>
            </a:r>
            <a:r>
              <a:rPr sz="2400" spc="-65" dirty="0">
                <a:solidFill>
                  <a:srgbClr val="17375E"/>
                </a:solidFill>
                <a:latin typeface="Calibri"/>
                <a:cs typeface="Calibri"/>
              </a:rPr>
              <a:t> </a:t>
            </a:r>
            <a:r>
              <a:rPr sz="2400" dirty="0">
                <a:solidFill>
                  <a:srgbClr val="17375E"/>
                </a:solidFill>
                <a:latin typeface="Calibri"/>
                <a:cs typeface="Calibri"/>
              </a:rPr>
              <a:t>municipal</a:t>
            </a:r>
            <a:r>
              <a:rPr sz="2400" spc="-60" dirty="0">
                <a:solidFill>
                  <a:srgbClr val="17375E"/>
                </a:solidFill>
                <a:latin typeface="Calibri"/>
                <a:cs typeface="Calibri"/>
              </a:rPr>
              <a:t> </a:t>
            </a:r>
            <a:r>
              <a:rPr sz="2400" dirty="0">
                <a:solidFill>
                  <a:srgbClr val="17375E"/>
                </a:solidFill>
                <a:latin typeface="Calibri"/>
                <a:cs typeface="Calibri"/>
              </a:rPr>
              <a:t>waste</a:t>
            </a:r>
            <a:r>
              <a:rPr sz="2400" spc="-60" dirty="0">
                <a:solidFill>
                  <a:srgbClr val="17375E"/>
                </a:solidFill>
                <a:latin typeface="Calibri"/>
                <a:cs typeface="Calibri"/>
              </a:rPr>
              <a:t> </a:t>
            </a:r>
            <a:r>
              <a:rPr sz="2400" spc="-10" dirty="0">
                <a:solidFill>
                  <a:srgbClr val="17375E"/>
                </a:solidFill>
                <a:latin typeface="Calibri"/>
                <a:cs typeface="Calibri"/>
              </a:rPr>
              <a:t>streams</a:t>
            </a:r>
            <a:endParaRPr sz="2400" dirty="0">
              <a:latin typeface="Calibri"/>
              <a:cs typeface="Calibri"/>
            </a:endParaRPr>
          </a:p>
          <a:p>
            <a:pPr marL="354965" indent="-342265">
              <a:lnSpc>
                <a:spcPct val="100000"/>
              </a:lnSpc>
              <a:spcBef>
                <a:spcPts val="605"/>
              </a:spcBef>
              <a:buFont typeface="Arial"/>
              <a:buChar char="•"/>
              <a:tabLst>
                <a:tab pos="354965" algn="l"/>
              </a:tabLst>
            </a:pPr>
            <a:r>
              <a:rPr sz="2400" dirty="0">
                <a:solidFill>
                  <a:srgbClr val="17375E"/>
                </a:solidFill>
                <a:latin typeface="Calibri"/>
                <a:cs typeface="Calibri"/>
              </a:rPr>
              <a:t>Other priorities</a:t>
            </a:r>
            <a:r>
              <a:rPr sz="2400" spc="-20" dirty="0">
                <a:solidFill>
                  <a:srgbClr val="17375E"/>
                </a:solidFill>
                <a:latin typeface="Calibri"/>
                <a:cs typeface="Calibri"/>
              </a:rPr>
              <a:t> </a:t>
            </a:r>
            <a:r>
              <a:rPr sz="2400" spc="-10" dirty="0">
                <a:solidFill>
                  <a:srgbClr val="17375E"/>
                </a:solidFill>
                <a:latin typeface="Calibri"/>
                <a:cs typeface="Calibri"/>
              </a:rPr>
              <a:t>include:</a:t>
            </a:r>
            <a:endParaRPr sz="2400" dirty="0">
              <a:latin typeface="Calibri"/>
              <a:cs typeface="Calibri"/>
            </a:endParaRPr>
          </a:p>
          <a:p>
            <a:pPr marL="755650" lvl="1" indent="-286385">
              <a:lnSpc>
                <a:spcPct val="100000"/>
              </a:lnSpc>
              <a:spcBef>
                <a:spcPts val="600"/>
              </a:spcBef>
              <a:buFont typeface="Symbol"/>
              <a:buChar char=""/>
              <a:tabLst>
                <a:tab pos="755650" algn="l"/>
              </a:tabLst>
            </a:pPr>
            <a:r>
              <a:rPr sz="2400" dirty="0">
                <a:solidFill>
                  <a:srgbClr val="17375E"/>
                </a:solidFill>
                <a:latin typeface="Calibri"/>
                <a:cs typeface="Calibri"/>
              </a:rPr>
              <a:t>Underserved</a:t>
            </a:r>
            <a:r>
              <a:rPr sz="2400" spc="-25" dirty="0">
                <a:solidFill>
                  <a:srgbClr val="17375E"/>
                </a:solidFill>
                <a:latin typeface="Calibri"/>
                <a:cs typeface="Calibri"/>
              </a:rPr>
              <a:t> </a:t>
            </a:r>
            <a:r>
              <a:rPr sz="2400" spc="-20" dirty="0">
                <a:solidFill>
                  <a:srgbClr val="17375E"/>
                </a:solidFill>
                <a:latin typeface="Calibri"/>
                <a:cs typeface="Calibri"/>
              </a:rPr>
              <a:t>areas</a:t>
            </a:r>
            <a:endParaRPr sz="2400" dirty="0">
              <a:latin typeface="Calibri"/>
              <a:cs typeface="Calibri"/>
            </a:endParaRPr>
          </a:p>
          <a:p>
            <a:pPr marL="756920" marR="5080" lvl="1" indent="-287020">
              <a:lnSpc>
                <a:spcPct val="100000"/>
              </a:lnSpc>
              <a:spcBef>
                <a:spcPts val="600"/>
              </a:spcBef>
              <a:buFont typeface="Symbol"/>
              <a:buChar char=""/>
              <a:tabLst>
                <a:tab pos="756920" algn="l"/>
              </a:tabLst>
            </a:pPr>
            <a:r>
              <a:rPr sz="2400" spc="-10" dirty="0">
                <a:solidFill>
                  <a:srgbClr val="17375E"/>
                </a:solidFill>
                <a:latin typeface="Calibri"/>
                <a:cs typeface="Calibri"/>
              </a:rPr>
              <a:t>Waste</a:t>
            </a:r>
            <a:r>
              <a:rPr sz="2400" spc="-95" dirty="0">
                <a:solidFill>
                  <a:srgbClr val="17375E"/>
                </a:solidFill>
                <a:latin typeface="Calibri"/>
                <a:cs typeface="Calibri"/>
              </a:rPr>
              <a:t> </a:t>
            </a:r>
            <a:r>
              <a:rPr sz="2400" dirty="0">
                <a:solidFill>
                  <a:srgbClr val="17375E"/>
                </a:solidFill>
                <a:latin typeface="Calibri"/>
                <a:cs typeface="Calibri"/>
              </a:rPr>
              <a:t>prevention:</a:t>
            </a:r>
            <a:r>
              <a:rPr sz="2400" spc="-50" dirty="0">
                <a:solidFill>
                  <a:srgbClr val="17375E"/>
                </a:solidFill>
                <a:latin typeface="Calibri"/>
                <a:cs typeface="Calibri"/>
              </a:rPr>
              <a:t> </a:t>
            </a:r>
            <a:r>
              <a:rPr sz="2400" dirty="0">
                <a:solidFill>
                  <a:srgbClr val="17375E"/>
                </a:solidFill>
                <a:latin typeface="Calibri"/>
                <a:cs typeface="Calibri"/>
              </a:rPr>
              <a:t>food</a:t>
            </a:r>
            <a:r>
              <a:rPr sz="2400" spc="-65" dirty="0">
                <a:solidFill>
                  <a:srgbClr val="17375E"/>
                </a:solidFill>
                <a:latin typeface="Calibri"/>
                <a:cs typeface="Calibri"/>
              </a:rPr>
              <a:t> </a:t>
            </a:r>
            <a:r>
              <a:rPr sz="2400" dirty="0">
                <a:solidFill>
                  <a:srgbClr val="17375E"/>
                </a:solidFill>
                <a:latin typeface="Calibri"/>
                <a:cs typeface="Calibri"/>
              </a:rPr>
              <a:t>donation,</a:t>
            </a:r>
            <a:r>
              <a:rPr sz="2400" spc="-45" dirty="0">
                <a:solidFill>
                  <a:srgbClr val="17375E"/>
                </a:solidFill>
                <a:latin typeface="Calibri"/>
                <a:cs typeface="Calibri"/>
              </a:rPr>
              <a:t> </a:t>
            </a:r>
            <a:r>
              <a:rPr sz="2400" spc="-10" dirty="0">
                <a:solidFill>
                  <a:srgbClr val="17375E"/>
                </a:solidFill>
                <a:latin typeface="Calibri"/>
                <a:cs typeface="Calibri"/>
              </a:rPr>
              <a:t>gleaning, </a:t>
            </a:r>
            <a:r>
              <a:rPr sz="2400" dirty="0">
                <a:solidFill>
                  <a:srgbClr val="17375E"/>
                </a:solidFill>
                <a:latin typeface="Calibri"/>
                <a:cs typeface="Calibri"/>
              </a:rPr>
              <a:t>reuse,</a:t>
            </a:r>
            <a:r>
              <a:rPr sz="2400" spc="-30" dirty="0">
                <a:solidFill>
                  <a:srgbClr val="17375E"/>
                </a:solidFill>
                <a:latin typeface="Calibri"/>
                <a:cs typeface="Calibri"/>
              </a:rPr>
              <a:t> </a:t>
            </a:r>
            <a:r>
              <a:rPr sz="2400" spc="-20" dirty="0">
                <a:solidFill>
                  <a:srgbClr val="17375E"/>
                </a:solidFill>
                <a:latin typeface="Calibri"/>
                <a:cs typeface="Calibri"/>
              </a:rPr>
              <a:t>repair,</a:t>
            </a:r>
            <a:r>
              <a:rPr sz="2400" spc="-25" dirty="0">
                <a:solidFill>
                  <a:srgbClr val="17375E"/>
                </a:solidFill>
                <a:latin typeface="Calibri"/>
                <a:cs typeface="Calibri"/>
              </a:rPr>
              <a:t> </a:t>
            </a:r>
            <a:r>
              <a:rPr sz="2400" dirty="0">
                <a:solidFill>
                  <a:srgbClr val="17375E"/>
                </a:solidFill>
                <a:latin typeface="Calibri"/>
                <a:cs typeface="Calibri"/>
              </a:rPr>
              <a:t>lending</a:t>
            </a:r>
            <a:r>
              <a:rPr sz="2400" spc="-35" dirty="0">
                <a:solidFill>
                  <a:srgbClr val="17375E"/>
                </a:solidFill>
                <a:latin typeface="Calibri"/>
                <a:cs typeface="Calibri"/>
              </a:rPr>
              <a:t> </a:t>
            </a:r>
            <a:r>
              <a:rPr sz="2400" dirty="0">
                <a:solidFill>
                  <a:srgbClr val="17375E"/>
                </a:solidFill>
                <a:latin typeface="Calibri"/>
                <a:cs typeface="Calibri"/>
              </a:rPr>
              <a:t>libraries,</a:t>
            </a:r>
            <a:r>
              <a:rPr sz="2400" spc="-60" dirty="0">
                <a:solidFill>
                  <a:srgbClr val="17375E"/>
                </a:solidFill>
                <a:latin typeface="Calibri"/>
                <a:cs typeface="Calibri"/>
              </a:rPr>
              <a:t> </a:t>
            </a:r>
            <a:r>
              <a:rPr sz="2400" spc="-20" dirty="0">
                <a:solidFill>
                  <a:srgbClr val="17375E"/>
                </a:solidFill>
                <a:latin typeface="Calibri"/>
                <a:cs typeface="Calibri"/>
              </a:rPr>
              <a:t>etc.</a:t>
            </a:r>
            <a:endParaRPr sz="2400" dirty="0">
              <a:latin typeface="Calibri"/>
              <a:cs typeface="Calibri"/>
            </a:endParaRPr>
          </a:p>
          <a:p>
            <a:pPr marL="755650" lvl="1" indent="-286385">
              <a:lnSpc>
                <a:spcPct val="100000"/>
              </a:lnSpc>
              <a:spcBef>
                <a:spcPts val="605"/>
              </a:spcBef>
              <a:buFont typeface="Symbol"/>
              <a:buChar char=""/>
              <a:tabLst>
                <a:tab pos="755650" algn="l"/>
              </a:tabLst>
            </a:pPr>
            <a:r>
              <a:rPr sz="2400" dirty="0">
                <a:solidFill>
                  <a:srgbClr val="17375E"/>
                </a:solidFill>
                <a:latin typeface="Calibri"/>
                <a:cs typeface="Calibri"/>
              </a:rPr>
              <a:t>Education</a:t>
            </a:r>
            <a:r>
              <a:rPr sz="2400" spc="-50" dirty="0">
                <a:solidFill>
                  <a:srgbClr val="17375E"/>
                </a:solidFill>
                <a:latin typeface="Calibri"/>
                <a:cs typeface="Calibri"/>
              </a:rPr>
              <a:t> </a:t>
            </a:r>
            <a:r>
              <a:rPr sz="2400" dirty="0">
                <a:solidFill>
                  <a:srgbClr val="17375E"/>
                </a:solidFill>
                <a:latin typeface="Calibri"/>
                <a:cs typeface="Calibri"/>
              </a:rPr>
              <a:t>and</a:t>
            </a:r>
            <a:r>
              <a:rPr sz="2400" spc="-20" dirty="0">
                <a:solidFill>
                  <a:srgbClr val="17375E"/>
                </a:solidFill>
                <a:latin typeface="Calibri"/>
                <a:cs typeface="Calibri"/>
              </a:rPr>
              <a:t> </a:t>
            </a:r>
            <a:r>
              <a:rPr sz="2400" spc="-10" dirty="0">
                <a:solidFill>
                  <a:srgbClr val="17375E"/>
                </a:solidFill>
                <a:latin typeface="Calibri"/>
                <a:cs typeface="Calibri"/>
              </a:rPr>
              <a:t>outreach</a:t>
            </a:r>
            <a:endParaRPr sz="2400" dirty="0">
              <a:latin typeface="Calibri"/>
              <a:cs typeface="Calibri"/>
            </a:endParaRPr>
          </a:p>
          <a:p>
            <a:pPr marL="755650" lvl="1" indent="-286385">
              <a:lnSpc>
                <a:spcPct val="100000"/>
              </a:lnSpc>
              <a:spcBef>
                <a:spcPts val="600"/>
              </a:spcBef>
              <a:buFont typeface="Symbol"/>
              <a:buChar char=""/>
              <a:tabLst>
                <a:tab pos="755650" algn="l"/>
              </a:tabLst>
            </a:pPr>
            <a:r>
              <a:rPr sz="2400" dirty="0">
                <a:solidFill>
                  <a:srgbClr val="17375E"/>
                </a:solidFill>
                <a:latin typeface="Calibri"/>
                <a:cs typeface="Calibri"/>
              </a:rPr>
              <a:t>Addressing</a:t>
            </a:r>
            <a:r>
              <a:rPr sz="2400" spc="-30" dirty="0">
                <a:solidFill>
                  <a:srgbClr val="17375E"/>
                </a:solidFill>
                <a:latin typeface="Calibri"/>
                <a:cs typeface="Calibri"/>
              </a:rPr>
              <a:t> </a:t>
            </a:r>
            <a:r>
              <a:rPr sz="2400" dirty="0">
                <a:solidFill>
                  <a:srgbClr val="17375E"/>
                </a:solidFill>
                <a:latin typeface="Calibri"/>
                <a:cs typeface="Calibri"/>
              </a:rPr>
              <a:t>a</a:t>
            </a:r>
            <a:r>
              <a:rPr sz="2400" spc="-10" dirty="0">
                <a:solidFill>
                  <a:srgbClr val="17375E"/>
                </a:solidFill>
                <a:latin typeface="Calibri"/>
                <a:cs typeface="Calibri"/>
              </a:rPr>
              <a:t> statewide</a:t>
            </a:r>
            <a:r>
              <a:rPr sz="2400" spc="-50" dirty="0">
                <a:solidFill>
                  <a:srgbClr val="17375E"/>
                </a:solidFill>
                <a:latin typeface="Calibri"/>
                <a:cs typeface="Calibri"/>
              </a:rPr>
              <a:t> </a:t>
            </a:r>
            <a:r>
              <a:rPr sz="2400" spc="-20" dirty="0">
                <a:solidFill>
                  <a:srgbClr val="17375E"/>
                </a:solidFill>
                <a:latin typeface="Calibri"/>
                <a:cs typeface="Calibri"/>
              </a:rPr>
              <a:t>need</a:t>
            </a:r>
            <a:endParaRPr sz="2400" dirty="0">
              <a:latin typeface="Calibri"/>
              <a:cs typeface="Calibri"/>
            </a:endParaRPr>
          </a:p>
          <a:p>
            <a:pPr marL="755650" lvl="1" indent="-286385">
              <a:lnSpc>
                <a:spcPct val="100000"/>
              </a:lnSpc>
              <a:spcBef>
                <a:spcPts val="600"/>
              </a:spcBef>
              <a:buFont typeface="Symbol"/>
              <a:buChar char=""/>
              <a:tabLst>
                <a:tab pos="755650" algn="l"/>
              </a:tabLst>
            </a:pPr>
            <a:r>
              <a:rPr sz="2400" dirty="0">
                <a:solidFill>
                  <a:srgbClr val="17375E"/>
                </a:solidFill>
                <a:latin typeface="Calibri"/>
                <a:cs typeface="Calibri"/>
              </a:rPr>
              <a:t>Reducing</a:t>
            </a:r>
            <a:r>
              <a:rPr sz="2400" spc="-65" dirty="0">
                <a:solidFill>
                  <a:srgbClr val="17375E"/>
                </a:solidFill>
                <a:latin typeface="Calibri"/>
                <a:cs typeface="Calibri"/>
              </a:rPr>
              <a:t> </a:t>
            </a:r>
            <a:r>
              <a:rPr sz="2400" dirty="0">
                <a:solidFill>
                  <a:srgbClr val="17375E"/>
                </a:solidFill>
                <a:latin typeface="Calibri"/>
                <a:cs typeface="Calibri"/>
              </a:rPr>
              <a:t>greenhouse</a:t>
            </a:r>
            <a:r>
              <a:rPr sz="2400" spc="-40" dirty="0">
                <a:solidFill>
                  <a:srgbClr val="17375E"/>
                </a:solidFill>
                <a:latin typeface="Calibri"/>
                <a:cs typeface="Calibri"/>
              </a:rPr>
              <a:t> </a:t>
            </a:r>
            <a:r>
              <a:rPr sz="2400" dirty="0">
                <a:solidFill>
                  <a:srgbClr val="17375E"/>
                </a:solidFill>
                <a:latin typeface="Calibri"/>
                <a:cs typeface="Calibri"/>
              </a:rPr>
              <a:t>gas</a:t>
            </a:r>
            <a:r>
              <a:rPr sz="2400" spc="-35" dirty="0">
                <a:solidFill>
                  <a:srgbClr val="17375E"/>
                </a:solidFill>
                <a:latin typeface="Calibri"/>
                <a:cs typeface="Calibri"/>
              </a:rPr>
              <a:t> </a:t>
            </a:r>
            <a:r>
              <a:rPr sz="2400" spc="-10" dirty="0">
                <a:solidFill>
                  <a:srgbClr val="17375E"/>
                </a:solidFill>
                <a:latin typeface="Calibri"/>
                <a:cs typeface="Calibri"/>
              </a:rPr>
              <a:t>emissions</a:t>
            </a:r>
            <a:endParaRPr sz="2400" dirty="0">
              <a:latin typeface="Calibri"/>
              <a:cs typeface="Calibri"/>
            </a:endParaRPr>
          </a:p>
          <a:p>
            <a:pPr marL="755650" lvl="1" indent="-286385">
              <a:lnSpc>
                <a:spcPct val="100000"/>
              </a:lnSpc>
              <a:spcBef>
                <a:spcPts val="600"/>
              </a:spcBef>
              <a:buFont typeface="Symbol"/>
              <a:buChar char=""/>
              <a:tabLst>
                <a:tab pos="755650" algn="l"/>
              </a:tabLst>
            </a:pPr>
            <a:r>
              <a:rPr sz="2400" dirty="0">
                <a:solidFill>
                  <a:srgbClr val="17375E"/>
                </a:solidFill>
                <a:latin typeface="Calibri"/>
                <a:cs typeface="Calibri"/>
              </a:rPr>
              <a:t>Expanding</a:t>
            </a:r>
            <a:r>
              <a:rPr sz="2400" spc="-30" dirty="0">
                <a:solidFill>
                  <a:srgbClr val="17375E"/>
                </a:solidFill>
                <a:latin typeface="Calibri"/>
                <a:cs typeface="Calibri"/>
              </a:rPr>
              <a:t> </a:t>
            </a:r>
            <a:r>
              <a:rPr sz="2400" dirty="0">
                <a:solidFill>
                  <a:srgbClr val="17375E"/>
                </a:solidFill>
                <a:latin typeface="Calibri"/>
                <a:cs typeface="Calibri"/>
              </a:rPr>
              <a:t>the</a:t>
            </a:r>
            <a:r>
              <a:rPr sz="2400" spc="-5" dirty="0">
                <a:solidFill>
                  <a:srgbClr val="17375E"/>
                </a:solidFill>
                <a:latin typeface="Calibri"/>
                <a:cs typeface="Calibri"/>
              </a:rPr>
              <a:t> </a:t>
            </a:r>
            <a:r>
              <a:rPr sz="2400" dirty="0">
                <a:solidFill>
                  <a:srgbClr val="17375E"/>
                </a:solidFill>
                <a:latin typeface="Calibri"/>
                <a:cs typeface="Calibri"/>
              </a:rPr>
              <a:t>type</a:t>
            </a:r>
            <a:r>
              <a:rPr sz="2400" spc="10" dirty="0">
                <a:solidFill>
                  <a:srgbClr val="17375E"/>
                </a:solidFill>
                <a:latin typeface="Calibri"/>
                <a:cs typeface="Calibri"/>
              </a:rPr>
              <a:t> </a:t>
            </a:r>
            <a:r>
              <a:rPr sz="2400" dirty="0">
                <a:solidFill>
                  <a:srgbClr val="17375E"/>
                </a:solidFill>
                <a:latin typeface="Calibri"/>
                <a:cs typeface="Calibri"/>
              </a:rPr>
              <a:t>of</a:t>
            </a:r>
            <a:r>
              <a:rPr sz="2400" spc="-10" dirty="0">
                <a:solidFill>
                  <a:srgbClr val="17375E"/>
                </a:solidFill>
                <a:latin typeface="Calibri"/>
                <a:cs typeface="Calibri"/>
              </a:rPr>
              <a:t> </a:t>
            </a:r>
            <a:r>
              <a:rPr sz="2400" dirty="0">
                <a:solidFill>
                  <a:srgbClr val="17375E"/>
                </a:solidFill>
                <a:latin typeface="Calibri"/>
                <a:cs typeface="Calibri"/>
              </a:rPr>
              <a:t>materials</a:t>
            </a:r>
            <a:r>
              <a:rPr sz="2400" spc="-45" dirty="0">
                <a:solidFill>
                  <a:srgbClr val="17375E"/>
                </a:solidFill>
                <a:latin typeface="Calibri"/>
                <a:cs typeface="Calibri"/>
              </a:rPr>
              <a:t> </a:t>
            </a:r>
            <a:r>
              <a:rPr sz="2400" spc="-10" dirty="0">
                <a:solidFill>
                  <a:srgbClr val="17375E"/>
                </a:solidFill>
                <a:latin typeface="Calibri"/>
                <a:cs typeface="Calibri"/>
              </a:rPr>
              <a:t>recovered</a:t>
            </a:r>
            <a:endParaRPr sz="2400" dirty="0">
              <a:latin typeface="Calibri"/>
              <a:cs typeface="Calibri"/>
            </a:endParaRPr>
          </a:p>
        </p:txBody>
      </p:sp>
      <p:pic>
        <p:nvPicPr>
          <p:cNvPr id="8" name="object 8" descr="Image of boxes with one checked to show prioritization."/>
          <p:cNvPicPr/>
          <p:nvPr/>
        </p:nvPicPr>
        <p:blipFill>
          <a:blip r:embed="rId3" cstate="print"/>
          <a:stretch>
            <a:fillRect/>
          </a:stretch>
        </p:blipFill>
        <p:spPr>
          <a:xfrm>
            <a:off x="6779259" y="1277619"/>
            <a:ext cx="2110740" cy="4302759"/>
          </a:xfrm>
          <a:prstGeom prst="rect">
            <a:avLst/>
          </a:prstGeom>
        </p:spPr>
      </p:pic>
      <p:sp>
        <p:nvSpPr>
          <p:cNvPr id="9" name="object 9"/>
          <p:cNvSpPr txBox="1"/>
          <p:nvPr/>
        </p:nvSpPr>
        <p:spPr>
          <a:xfrm>
            <a:off x="1029652" y="6353507"/>
            <a:ext cx="4911090" cy="224154"/>
          </a:xfrm>
          <a:prstGeom prst="rect">
            <a:avLst/>
          </a:prstGeom>
        </p:spPr>
        <p:txBody>
          <a:bodyPr vert="horz" wrap="square" lIns="0" tIns="0" rIns="0" bIns="0" rtlCol="0">
            <a:spAutoFit/>
          </a:bodyPr>
          <a:lstStyle/>
          <a:p>
            <a:pPr marL="12700">
              <a:lnSpc>
                <a:spcPts val="1645"/>
              </a:lnSpc>
            </a:pPr>
            <a:r>
              <a:rPr sz="1400" dirty="0">
                <a:solidFill>
                  <a:srgbClr val="FFFFFF"/>
                </a:solidFill>
                <a:latin typeface="Arial"/>
                <a:cs typeface="Arial"/>
              </a:rPr>
              <a:t>MAINE</a:t>
            </a:r>
            <a:r>
              <a:rPr sz="1400" spc="10" dirty="0">
                <a:solidFill>
                  <a:srgbClr val="FFFFFF"/>
                </a:solidFill>
                <a:latin typeface="Arial"/>
                <a:cs typeface="Arial"/>
              </a:rPr>
              <a:t> </a:t>
            </a:r>
            <a:r>
              <a:rPr sz="1400" spc="-20" dirty="0">
                <a:solidFill>
                  <a:srgbClr val="FFFFFF"/>
                </a:solidFill>
                <a:latin typeface="Arial"/>
                <a:cs typeface="Arial"/>
              </a:rPr>
              <a:t>DEPARTMENT</a:t>
            </a:r>
            <a:r>
              <a:rPr sz="1400" spc="-65" dirty="0">
                <a:solidFill>
                  <a:srgbClr val="FFFFFF"/>
                </a:solidFill>
                <a:latin typeface="Arial"/>
                <a:cs typeface="Arial"/>
              </a:rPr>
              <a:t> </a:t>
            </a:r>
            <a:r>
              <a:rPr sz="1400" dirty="0">
                <a:solidFill>
                  <a:srgbClr val="FFFFFF"/>
                </a:solidFill>
                <a:latin typeface="Arial"/>
                <a:cs typeface="Arial"/>
              </a:rPr>
              <a:t>OF</a:t>
            </a:r>
            <a:r>
              <a:rPr sz="1400" spc="-10" dirty="0">
                <a:solidFill>
                  <a:srgbClr val="FFFFFF"/>
                </a:solidFill>
                <a:latin typeface="Arial"/>
                <a:cs typeface="Arial"/>
              </a:rPr>
              <a:t> </a:t>
            </a:r>
            <a:r>
              <a:rPr sz="1400" spc="-20" dirty="0">
                <a:solidFill>
                  <a:srgbClr val="FFFFFF"/>
                </a:solidFill>
                <a:latin typeface="Arial"/>
                <a:cs typeface="Arial"/>
              </a:rPr>
              <a:t>ENVIRONMENTAL</a:t>
            </a:r>
            <a:r>
              <a:rPr sz="1400" spc="-70" dirty="0">
                <a:solidFill>
                  <a:srgbClr val="FFFFFF"/>
                </a:solidFill>
                <a:latin typeface="Arial"/>
                <a:cs typeface="Arial"/>
              </a:rPr>
              <a:t> </a:t>
            </a:r>
            <a:r>
              <a:rPr sz="1400" spc="-10" dirty="0">
                <a:solidFill>
                  <a:srgbClr val="FFFFFF"/>
                </a:solidFill>
                <a:latin typeface="Arial"/>
                <a:cs typeface="Arial"/>
              </a:rPr>
              <a:t>PROTECTION</a:t>
            </a:r>
            <a:endParaRPr sz="1400" dirty="0">
              <a:latin typeface="Arial"/>
              <a:cs typeface="Arial"/>
            </a:endParaRPr>
          </a:p>
        </p:txBody>
      </p:sp>
      <p:sp>
        <p:nvSpPr>
          <p:cNvPr id="10" name="object 10"/>
          <p:cNvSpPr txBox="1"/>
          <p:nvPr/>
        </p:nvSpPr>
        <p:spPr>
          <a:xfrm>
            <a:off x="7386358" y="6353507"/>
            <a:ext cx="1604645" cy="224154"/>
          </a:xfrm>
          <a:prstGeom prst="rect">
            <a:avLst/>
          </a:prstGeom>
        </p:spPr>
        <p:txBody>
          <a:bodyPr vert="horz" wrap="square" lIns="0" tIns="0" rIns="0" bIns="0" rtlCol="0">
            <a:spAutoFit/>
          </a:bodyPr>
          <a:lstStyle/>
          <a:p>
            <a:pPr marL="12700">
              <a:lnSpc>
                <a:spcPts val="1645"/>
              </a:lnSpc>
            </a:pPr>
            <a:r>
              <a:rPr sz="1400" spc="-10" dirty="0">
                <a:solidFill>
                  <a:srgbClr val="FFFFFF"/>
                </a:solidFill>
                <a:latin typeface="Arial"/>
                <a:cs typeface="Arial"/>
                <a:hlinkClick r:id="rId4"/>
              </a:rPr>
              <a:t>www.maine.gov/dep</a:t>
            </a:r>
            <a:endParaRPr sz="1400" dirty="0">
              <a:latin typeface="Arial"/>
              <a:cs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a:extLst>
              <a:ext uri="{C183D7F6-B498-43B3-948B-1728B52AA6E4}">
                <adec:decorative xmlns:adec="http://schemas.microsoft.com/office/drawing/2017/decorative" val="1"/>
              </a:ext>
            </a:extLst>
          </p:cNvPr>
          <p:cNvGrpSpPr/>
          <p:nvPr/>
        </p:nvGrpSpPr>
        <p:grpSpPr>
          <a:xfrm>
            <a:off x="-12700" y="6050283"/>
            <a:ext cx="9169400" cy="807720"/>
            <a:chOff x="-12700" y="6050283"/>
            <a:chExt cx="9169400" cy="807720"/>
          </a:xfrm>
        </p:grpSpPr>
        <p:sp>
          <p:nvSpPr>
            <p:cNvPr id="3" name="object 3"/>
            <p:cNvSpPr/>
            <p:nvPr/>
          </p:nvSpPr>
          <p:spPr>
            <a:xfrm>
              <a:off x="0" y="6271259"/>
              <a:ext cx="9144000" cy="375920"/>
            </a:xfrm>
            <a:custGeom>
              <a:avLst/>
              <a:gdLst/>
              <a:ahLst/>
              <a:cxnLst/>
              <a:rect l="l" t="t" r="r" b="b"/>
              <a:pathLst>
                <a:path w="9144000" h="375920">
                  <a:moveTo>
                    <a:pt x="9144000" y="0"/>
                  </a:moveTo>
                  <a:lnTo>
                    <a:pt x="0" y="0"/>
                  </a:lnTo>
                  <a:lnTo>
                    <a:pt x="0" y="375919"/>
                  </a:lnTo>
                  <a:lnTo>
                    <a:pt x="9144000" y="375919"/>
                  </a:lnTo>
                  <a:lnTo>
                    <a:pt x="9144000" y="0"/>
                  </a:lnTo>
                  <a:close/>
                </a:path>
              </a:pathLst>
            </a:custGeom>
            <a:solidFill>
              <a:srgbClr val="17375E"/>
            </a:solidFill>
          </p:spPr>
          <p:txBody>
            <a:bodyPr wrap="square" lIns="0" tIns="0" rIns="0" bIns="0" rtlCol="0"/>
            <a:lstStyle/>
            <a:p>
              <a:endParaRPr dirty="0"/>
            </a:p>
          </p:txBody>
        </p:sp>
        <p:sp>
          <p:nvSpPr>
            <p:cNvPr id="4" name="object 4"/>
            <p:cNvSpPr/>
            <p:nvPr/>
          </p:nvSpPr>
          <p:spPr>
            <a:xfrm>
              <a:off x="0" y="6271259"/>
              <a:ext cx="9144000" cy="375920"/>
            </a:xfrm>
            <a:custGeom>
              <a:avLst/>
              <a:gdLst/>
              <a:ahLst/>
              <a:cxnLst/>
              <a:rect l="l" t="t" r="r" b="b"/>
              <a:pathLst>
                <a:path w="9144000" h="375920">
                  <a:moveTo>
                    <a:pt x="0" y="375919"/>
                  </a:moveTo>
                  <a:lnTo>
                    <a:pt x="9144000" y="375919"/>
                  </a:lnTo>
                  <a:lnTo>
                    <a:pt x="9144000" y="0"/>
                  </a:lnTo>
                  <a:lnTo>
                    <a:pt x="0" y="0"/>
                  </a:lnTo>
                  <a:lnTo>
                    <a:pt x="0" y="375919"/>
                  </a:lnTo>
                  <a:close/>
                </a:path>
              </a:pathLst>
            </a:custGeom>
            <a:ln w="25400">
              <a:solidFill>
                <a:srgbClr val="17375E"/>
              </a:solidFill>
            </a:ln>
          </p:spPr>
          <p:txBody>
            <a:bodyPr wrap="square" lIns="0" tIns="0" rIns="0" bIns="0" rtlCol="0"/>
            <a:lstStyle/>
            <a:p>
              <a:endParaRPr dirty="0"/>
            </a:p>
          </p:txBody>
        </p:sp>
        <p:pic>
          <p:nvPicPr>
            <p:cNvPr id="5" name="object 5"/>
            <p:cNvPicPr/>
            <p:nvPr/>
          </p:nvPicPr>
          <p:blipFill>
            <a:blip r:embed="rId2" cstate="print"/>
            <a:stretch>
              <a:fillRect/>
            </a:stretch>
          </p:blipFill>
          <p:spPr>
            <a:xfrm>
              <a:off x="96520" y="6050283"/>
              <a:ext cx="952754" cy="805434"/>
            </a:xfrm>
            <a:prstGeom prst="rect">
              <a:avLst/>
            </a:prstGeom>
          </p:spPr>
        </p:pic>
      </p:grpSp>
      <p:sp>
        <p:nvSpPr>
          <p:cNvPr id="6" name="object 6"/>
          <p:cNvSpPr txBox="1">
            <a:spLocks noGrp="1"/>
          </p:cNvSpPr>
          <p:nvPr>
            <p:ph type="title"/>
          </p:nvPr>
        </p:nvSpPr>
        <p:spPr>
          <a:xfrm>
            <a:off x="478155" y="154651"/>
            <a:ext cx="8187690" cy="838326"/>
          </a:xfrm>
          <a:prstGeom prst="rect">
            <a:avLst/>
          </a:prstGeom>
        </p:spPr>
        <p:txBody>
          <a:bodyPr vert="horz" wrap="square" lIns="0" tIns="77152" rIns="0" bIns="0" rtlCol="0">
            <a:spAutoFit/>
          </a:bodyPr>
          <a:lstStyle/>
          <a:p>
            <a:pPr marL="581025">
              <a:lnSpc>
                <a:spcPct val="100000"/>
              </a:lnSpc>
              <a:spcBef>
                <a:spcPts val="100"/>
              </a:spcBef>
            </a:pPr>
            <a:r>
              <a:rPr dirty="0">
                <a:solidFill>
                  <a:srgbClr val="244060"/>
                </a:solidFill>
                <a:latin typeface="Calibri"/>
                <a:cs typeface="Calibri"/>
              </a:rPr>
              <a:t>What</a:t>
            </a:r>
            <a:r>
              <a:rPr spc="-50" dirty="0">
                <a:solidFill>
                  <a:srgbClr val="244060"/>
                </a:solidFill>
                <a:latin typeface="Calibri"/>
                <a:cs typeface="Calibri"/>
              </a:rPr>
              <a:t> </a:t>
            </a:r>
            <a:r>
              <a:rPr dirty="0">
                <a:solidFill>
                  <a:srgbClr val="244060"/>
                </a:solidFill>
                <a:latin typeface="Calibri"/>
                <a:cs typeface="Calibri"/>
              </a:rPr>
              <a:t>Activities</a:t>
            </a:r>
            <a:r>
              <a:rPr spc="-30" dirty="0">
                <a:solidFill>
                  <a:srgbClr val="244060"/>
                </a:solidFill>
                <a:latin typeface="Calibri"/>
                <a:cs typeface="Calibri"/>
              </a:rPr>
              <a:t> </a:t>
            </a:r>
            <a:r>
              <a:rPr dirty="0">
                <a:solidFill>
                  <a:srgbClr val="244060"/>
                </a:solidFill>
                <a:latin typeface="Calibri"/>
                <a:cs typeface="Calibri"/>
              </a:rPr>
              <a:t>are</a:t>
            </a:r>
            <a:r>
              <a:rPr spc="-65" dirty="0">
                <a:solidFill>
                  <a:srgbClr val="244060"/>
                </a:solidFill>
                <a:latin typeface="Calibri"/>
                <a:cs typeface="Calibri"/>
              </a:rPr>
              <a:t> </a:t>
            </a:r>
            <a:r>
              <a:rPr dirty="0">
                <a:solidFill>
                  <a:srgbClr val="244060"/>
                </a:solidFill>
                <a:latin typeface="Calibri"/>
                <a:cs typeface="Calibri"/>
              </a:rPr>
              <a:t>NOT</a:t>
            </a:r>
            <a:r>
              <a:rPr spc="-50" dirty="0">
                <a:solidFill>
                  <a:srgbClr val="244060"/>
                </a:solidFill>
                <a:latin typeface="Calibri"/>
                <a:cs typeface="Calibri"/>
              </a:rPr>
              <a:t> </a:t>
            </a:r>
            <a:r>
              <a:rPr spc="-10" dirty="0">
                <a:solidFill>
                  <a:srgbClr val="244060"/>
                </a:solidFill>
                <a:latin typeface="Calibri"/>
                <a:cs typeface="Calibri"/>
              </a:rPr>
              <a:t>Eligible?</a:t>
            </a:r>
          </a:p>
        </p:txBody>
      </p:sp>
      <p:sp>
        <p:nvSpPr>
          <p:cNvPr id="8" name="object 8"/>
          <p:cNvSpPr txBox="1"/>
          <p:nvPr/>
        </p:nvSpPr>
        <p:spPr>
          <a:xfrm>
            <a:off x="914399" y="986747"/>
            <a:ext cx="7751445" cy="4732065"/>
          </a:xfrm>
          <a:prstGeom prst="rect">
            <a:avLst/>
          </a:prstGeom>
        </p:spPr>
        <p:txBody>
          <a:bodyPr vert="horz" wrap="square" lIns="0" tIns="88900" rIns="0" bIns="0" rtlCol="0">
            <a:spAutoFit/>
          </a:bodyPr>
          <a:lstStyle/>
          <a:p>
            <a:pPr marL="354965" indent="-342265">
              <a:spcBef>
                <a:spcPts val="700"/>
              </a:spcBef>
              <a:buFont typeface="Arial"/>
              <a:buChar char="•"/>
              <a:tabLst>
                <a:tab pos="354965" algn="l"/>
              </a:tabLst>
            </a:pPr>
            <a:r>
              <a:rPr sz="2000" dirty="0">
                <a:solidFill>
                  <a:schemeClr val="tx2"/>
                </a:solidFill>
                <a:latin typeface="+mn-lt"/>
                <a:cs typeface="Calibri"/>
              </a:rPr>
              <a:t>Proposals</a:t>
            </a:r>
            <a:r>
              <a:rPr sz="2000" spc="-55" dirty="0">
                <a:solidFill>
                  <a:schemeClr val="tx2"/>
                </a:solidFill>
                <a:latin typeface="+mn-lt"/>
                <a:cs typeface="Calibri"/>
              </a:rPr>
              <a:t> </a:t>
            </a:r>
            <a:r>
              <a:rPr sz="2000" dirty="0">
                <a:solidFill>
                  <a:schemeClr val="tx2"/>
                </a:solidFill>
                <a:latin typeface="+mn-lt"/>
                <a:cs typeface="Calibri"/>
              </a:rPr>
              <a:t>requiring</a:t>
            </a:r>
            <a:r>
              <a:rPr sz="2000" spc="-45" dirty="0">
                <a:solidFill>
                  <a:schemeClr val="tx2"/>
                </a:solidFill>
                <a:latin typeface="+mn-lt"/>
                <a:cs typeface="Calibri"/>
              </a:rPr>
              <a:t> </a:t>
            </a:r>
            <a:r>
              <a:rPr sz="2000" dirty="0">
                <a:solidFill>
                  <a:schemeClr val="tx2"/>
                </a:solidFill>
                <a:latin typeface="+mn-lt"/>
                <a:cs typeface="Calibri"/>
              </a:rPr>
              <a:t>passage</a:t>
            </a:r>
            <a:r>
              <a:rPr sz="2000" spc="-15" dirty="0">
                <a:solidFill>
                  <a:schemeClr val="tx2"/>
                </a:solidFill>
                <a:latin typeface="+mn-lt"/>
                <a:cs typeface="Calibri"/>
              </a:rPr>
              <a:t> </a:t>
            </a:r>
            <a:r>
              <a:rPr sz="2000" dirty="0">
                <a:solidFill>
                  <a:schemeClr val="tx2"/>
                </a:solidFill>
                <a:latin typeface="+mn-lt"/>
                <a:cs typeface="Calibri"/>
              </a:rPr>
              <a:t>of</a:t>
            </a:r>
            <a:r>
              <a:rPr sz="2000" spc="-55" dirty="0">
                <a:solidFill>
                  <a:schemeClr val="tx2"/>
                </a:solidFill>
                <a:latin typeface="+mn-lt"/>
                <a:cs typeface="Calibri"/>
              </a:rPr>
              <a:t> </a:t>
            </a:r>
            <a:r>
              <a:rPr sz="2000" dirty="0">
                <a:solidFill>
                  <a:schemeClr val="tx2"/>
                </a:solidFill>
                <a:latin typeface="+mn-lt"/>
                <a:cs typeface="Calibri"/>
              </a:rPr>
              <a:t>legislation</a:t>
            </a:r>
            <a:r>
              <a:rPr sz="2000" spc="-65" dirty="0">
                <a:solidFill>
                  <a:schemeClr val="tx2"/>
                </a:solidFill>
                <a:latin typeface="+mn-lt"/>
                <a:cs typeface="Calibri"/>
              </a:rPr>
              <a:t> </a:t>
            </a:r>
            <a:r>
              <a:rPr sz="2000" dirty="0">
                <a:solidFill>
                  <a:schemeClr val="tx2"/>
                </a:solidFill>
                <a:latin typeface="+mn-lt"/>
                <a:cs typeface="Calibri"/>
              </a:rPr>
              <a:t>to</a:t>
            </a:r>
            <a:r>
              <a:rPr sz="2000" spc="-40" dirty="0">
                <a:solidFill>
                  <a:schemeClr val="tx2"/>
                </a:solidFill>
                <a:latin typeface="+mn-lt"/>
                <a:cs typeface="Calibri"/>
              </a:rPr>
              <a:t> </a:t>
            </a:r>
            <a:r>
              <a:rPr sz="2000" spc="-10" dirty="0">
                <a:solidFill>
                  <a:schemeClr val="tx2"/>
                </a:solidFill>
                <a:latin typeface="+mn-lt"/>
                <a:cs typeface="Calibri"/>
              </a:rPr>
              <a:t>implement</a:t>
            </a:r>
            <a:r>
              <a:rPr lang="en-US" sz="2000" spc="-10" dirty="0">
                <a:solidFill>
                  <a:schemeClr val="tx2"/>
                </a:solidFill>
                <a:latin typeface="+mn-lt"/>
                <a:cs typeface="Calibri"/>
              </a:rPr>
              <a:t>.</a:t>
            </a:r>
          </a:p>
          <a:p>
            <a:pPr marL="12700">
              <a:spcBef>
                <a:spcPts val="700"/>
              </a:spcBef>
              <a:tabLst>
                <a:tab pos="354965" algn="l"/>
              </a:tabLst>
            </a:pPr>
            <a:endParaRPr lang="en-US" sz="2000" spc="-10" dirty="0">
              <a:solidFill>
                <a:schemeClr val="tx2"/>
              </a:solidFill>
              <a:latin typeface="+mn-lt"/>
              <a:cs typeface="Calibri"/>
            </a:endParaRPr>
          </a:p>
          <a:p>
            <a:pPr marL="347663" indent="-347663">
              <a:buFont typeface="Arial" panose="020B0604020202020204" pitchFamily="34" charset="0"/>
              <a:buChar char="•"/>
              <a:tabLst>
                <a:tab pos="0" algn="l"/>
              </a:tabLst>
            </a:pPr>
            <a:r>
              <a:rPr lang="en-US" sz="2000" dirty="0">
                <a:solidFill>
                  <a:schemeClr val="tx2"/>
                </a:solidFill>
                <a:effectLst/>
                <a:latin typeface="+mn-lt"/>
                <a:ea typeface="Times New Roman" panose="02020603050405020304" pitchFamily="18" charset="0"/>
              </a:rPr>
              <a:t>Projects or programs that have already been undertaken are not eligible for grant awards, unless the proposal includes significant changes/alterations that address any of the statutory criteria.</a:t>
            </a:r>
          </a:p>
          <a:p>
            <a:pPr>
              <a:tabLst>
                <a:tab pos="0" algn="l"/>
              </a:tabLst>
            </a:pPr>
            <a:endParaRPr lang="en-US" sz="2000" dirty="0">
              <a:solidFill>
                <a:schemeClr val="tx2"/>
              </a:solidFill>
              <a:effectLst/>
              <a:highlight>
                <a:srgbClr val="FFFF00"/>
              </a:highlight>
              <a:latin typeface="+mn-lt"/>
              <a:ea typeface="Times New Roman" panose="02020603050405020304" pitchFamily="18" charset="0"/>
            </a:endParaRPr>
          </a:p>
          <a:p>
            <a:pPr marL="354965" indent="-342265">
              <a:lnSpc>
                <a:spcPct val="100000"/>
              </a:lnSpc>
              <a:spcBef>
                <a:spcPts val="600"/>
              </a:spcBef>
              <a:buFont typeface="Arial"/>
              <a:buChar char="•"/>
              <a:tabLst>
                <a:tab pos="354965" algn="l"/>
              </a:tabLst>
            </a:pPr>
            <a:r>
              <a:rPr lang="en-US" sz="2000" spc="-10" dirty="0">
                <a:solidFill>
                  <a:schemeClr val="tx2"/>
                </a:solidFill>
                <a:latin typeface="+mn-lt"/>
                <a:cs typeface="Calibri"/>
              </a:rPr>
              <a:t>A</a:t>
            </a:r>
            <a:r>
              <a:rPr sz="2000" spc="-10" dirty="0">
                <a:solidFill>
                  <a:schemeClr val="tx2"/>
                </a:solidFill>
                <a:latin typeface="+mn-lt"/>
                <a:cs typeface="Calibri"/>
              </a:rPr>
              <a:t>dministrative</a:t>
            </a:r>
            <a:r>
              <a:rPr sz="2000" spc="-70" dirty="0">
                <a:solidFill>
                  <a:schemeClr val="tx2"/>
                </a:solidFill>
                <a:latin typeface="+mn-lt"/>
                <a:cs typeface="Calibri"/>
              </a:rPr>
              <a:t> </a:t>
            </a:r>
            <a:r>
              <a:rPr sz="2000" dirty="0">
                <a:solidFill>
                  <a:schemeClr val="tx2"/>
                </a:solidFill>
                <a:latin typeface="+mn-lt"/>
                <a:cs typeface="Calibri"/>
              </a:rPr>
              <a:t>and</a:t>
            </a:r>
            <a:r>
              <a:rPr sz="2000" spc="-15" dirty="0">
                <a:solidFill>
                  <a:schemeClr val="tx2"/>
                </a:solidFill>
                <a:latin typeface="+mn-lt"/>
                <a:cs typeface="Calibri"/>
              </a:rPr>
              <a:t> </a:t>
            </a:r>
            <a:r>
              <a:rPr sz="2000" dirty="0">
                <a:solidFill>
                  <a:schemeClr val="tx2"/>
                </a:solidFill>
                <a:latin typeface="+mn-lt"/>
                <a:cs typeface="Calibri"/>
              </a:rPr>
              <a:t>indirect</a:t>
            </a:r>
            <a:r>
              <a:rPr sz="2000" spc="-55" dirty="0">
                <a:solidFill>
                  <a:schemeClr val="tx2"/>
                </a:solidFill>
                <a:latin typeface="+mn-lt"/>
                <a:cs typeface="Calibri"/>
              </a:rPr>
              <a:t> </a:t>
            </a:r>
            <a:r>
              <a:rPr sz="2000" dirty="0">
                <a:solidFill>
                  <a:schemeClr val="tx2"/>
                </a:solidFill>
                <a:latin typeface="+mn-lt"/>
                <a:cs typeface="Calibri"/>
              </a:rPr>
              <a:t>costs</a:t>
            </a:r>
            <a:r>
              <a:rPr sz="2000" spc="-50" dirty="0">
                <a:solidFill>
                  <a:schemeClr val="tx2"/>
                </a:solidFill>
                <a:latin typeface="+mn-lt"/>
                <a:cs typeface="Calibri"/>
              </a:rPr>
              <a:t> </a:t>
            </a:r>
            <a:r>
              <a:rPr sz="2000" dirty="0">
                <a:solidFill>
                  <a:schemeClr val="tx2"/>
                </a:solidFill>
                <a:latin typeface="+mn-lt"/>
                <a:cs typeface="Calibri"/>
              </a:rPr>
              <a:t>(benefits,</a:t>
            </a:r>
            <a:r>
              <a:rPr sz="2000" spc="-55" dirty="0">
                <a:solidFill>
                  <a:schemeClr val="tx2"/>
                </a:solidFill>
                <a:latin typeface="+mn-lt"/>
                <a:cs typeface="Calibri"/>
              </a:rPr>
              <a:t> </a:t>
            </a:r>
            <a:r>
              <a:rPr sz="2000" dirty="0">
                <a:solidFill>
                  <a:schemeClr val="tx2"/>
                </a:solidFill>
                <a:latin typeface="+mn-lt"/>
                <a:cs typeface="Calibri"/>
              </a:rPr>
              <a:t>overhead</a:t>
            </a:r>
            <a:r>
              <a:rPr sz="2000" spc="5" dirty="0">
                <a:solidFill>
                  <a:schemeClr val="tx2"/>
                </a:solidFill>
                <a:latin typeface="+mn-lt"/>
                <a:cs typeface="Calibri"/>
              </a:rPr>
              <a:t> </a:t>
            </a:r>
            <a:r>
              <a:rPr sz="2000" dirty="0">
                <a:solidFill>
                  <a:schemeClr val="tx2"/>
                </a:solidFill>
                <a:latin typeface="+mn-lt"/>
                <a:cs typeface="Calibri"/>
              </a:rPr>
              <a:t>costs,</a:t>
            </a:r>
            <a:r>
              <a:rPr sz="2000" spc="-50" dirty="0">
                <a:solidFill>
                  <a:schemeClr val="tx2"/>
                </a:solidFill>
                <a:latin typeface="+mn-lt"/>
                <a:cs typeface="Calibri"/>
              </a:rPr>
              <a:t> </a:t>
            </a:r>
            <a:r>
              <a:rPr sz="2000" spc="-10" dirty="0">
                <a:solidFill>
                  <a:schemeClr val="tx2"/>
                </a:solidFill>
                <a:latin typeface="+mn-lt"/>
                <a:cs typeface="Calibri"/>
              </a:rPr>
              <a:t>etc.)</a:t>
            </a:r>
            <a:r>
              <a:rPr lang="en-US" sz="2000" spc="-10" dirty="0">
                <a:solidFill>
                  <a:schemeClr val="tx2"/>
                </a:solidFill>
                <a:latin typeface="+mn-lt"/>
                <a:cs typeface="Calibri"/>
              </a:rPr>
              <a:t>.</a:t>
            </a:r>
          </a:p>
          <a:p>
            <a:pPr marL="12700">
              <a:lnSpc>
                <a:spcPct val="100000"/>
              </a:lnSpc>
              <a:spcBef>
                <a:spcPts val="600"/>
              </a:spcBef>
              <a:tabLst>
                <a:tab pos="354965" algn="l"/>
              </a:tabLst>
            </a:pPr>
            <a:endParaRPr sz="2000" dirty="0">
              <a:solidFill>
                <a:schemeClr val="tx2"/>
              </a:solidFill>
              <a:latin typeface="+mn-lt"/>
              <a:cs typeface="Calibri"/>
            </a:endParaRPr>
          </a:p>
          <a:p>
            <a:pPr marL="354965" indent="-342265">
              <a:lnSpc>
                <a:spcPct val="100000"/>
              </a:lnSpc>
              <a:spcBef>
                <a:spcPts val="600"/>
              </a:spcBef>
              <a:buFont typeface="Arial"/>
              <a:buChar char="•"/>
              <a:tabLst>
                <a:tab pos="354965" algn="l"/>
              </a:tabLst>
            </a:pPr>
            <a:r>
              <a:rPr sz="2000" dirty="0">
                <a:solidFill>
                  <a:schemeClr val="tx2"/>
                </a:solidFill>
                <a:latin typeface="+mn-lt"/>
                <a:cs typeface="Calibri"/>
              </a:rPr>
              <a:t>Project</a:t>
            </a:r>
            <a:r>
              <a:rPr sz="2000" spc="-70" dirty="0">
                <a:solidFill>
                  <a:schemeClr val="tx2"/>
                </a:solidFill>
                <a:latin typeface="+mn-lt"/>
                <a:cs typeface="Calibri"/>
              </a:rPr>
              <a:t> </a:t>
            </a:r>
            <a:r>
              <a:rPr sz="2000" dirty="0">
                <a:solidFill>
                  <a:schemeClr val="tx2"/>
                </a:solidFill>
                <a:latin typeface="+mn-lt"/>
                <a:cs typeface="Calibri"/>
              </a:rPr>
              <a:t>staff</a:t>
            </a:r>
            <a:r>
              <a:rPr sz="2000" spc="-30" dirty="0">
                <a:solidFill>
                  <a:schemeClr val="tx2"/>
                </a:solidFill>
                <a:latin typeface="+mn-lt"/>
                <a:cs typeface="Calibri"/>
              </a:rPr>
              <a:t> </a:t>
            </a:r>
            <a:r>
              <a:rPr sz="2000" dirty="0">
                <a:solidFill>
                  <a:schemeClr val="tx2"/>
                </a:solidFill>
                <a:latin typeface="+mn-lt"/>
                <a:cs typeface="Calibri"/>
              </a:rPr>
              <a:t>salaries</a:t>
            </a:r>
            <a:r>
              <a:rPr lang="en-US" sz="2000" dirty="0">
                <a:solidFill>
                  <a:schemeClr val="tx2"/>
                </a:solidFill>
                <a:latin typeface="+mn-lt"/>
                <a:cs typeface="Calibri"/>
              </a:rPr>
              <a:t> (exception Student interns) </a:t>
            </a:r>
          </a:p>
          <a:p>
            <a:pPr marL="354965" indent="-342265">
              <a:lnSpc>
                <a:spcPct val="100000"/>
              </a:lnSpc>
              <a:spcBef>
                <a:spcPts val="600"/>
              </a:spcBef>
              <a:buFont typeface="Arial"/>
              <a:buChar char="•"/>
              <a:tabLst>
                <a:tab pos="354965" algn="l"/>
              </a:tabLst>
            </a:pPr>
            <a:endParaRPr lang="en-US" sz="2000" dirty="0">
              <a:solidFill>
                <a:schemeClr val="tx2"/>
              </a:solidFill>
              <a:effectLst/>
              <a:highlight>
                <a:srgbClr val="FFFF00"/>
              </a:highlight>
              <a:latin typeface="+mn-lt"/>
              <a:ea typeface="Times New Roman" panose="02020603050405020304" pitchFamily="18" charset="0"/>
              <a:cs typeface="Calibri"/>
            </a:endParaRPr>
          </a:p>
          <a:p>
            <a:pPr marL="354965" indent="-342265">
              <a:lnSpc>
                <a:spcPct val="100000"/>
              </a:lnSpc>
              <a:spcBef>
                <a:spcPts val="600"/>
              </a:spcBef>
              <a:buFont typeface="Arial"/>
              <a:buChar char="•"/>
              <a:tabLst>
                <a:tab pos="354965" algn="l"/>
              </a:tabLst>
            </a:pPr>
            <a:r>
              <a:rPr lang="en-US" sz="2000" dirty="0">
                <a:solidFill>
                  <a:schemeClr val="tx2"/>
                </a:solidFill>
                <a:effectLst/>
                <a:latin typeface="+mn-lt"/>
                <a:ea typeface="Times New Roman" panose="02020603050405020304" pitchFamily="18" charset="0"/>
              </a:rPr>
              <a:t>Any ongoing funding for positions after project inception will be the responsibility of the grantee.</a:t>
            </a:r>
          </a:p>
          <a:p>
            <a:pPr marL="355600" marR="3056255" indent="-342900">
              <a:lnSpc>
                <a:spcPct val="100000"/>
              </a:lnSpc>
              <a:spcBef>
                <a:spcPts val="1275"/>
              </a:spcBef>
              <a:buFont typeface="Arial"/>
              <a:buChar char="•"/>
              <a:tabLst>
                <a:tab pos="355600" algn="l"/>
              </a:tabLst>
            </a:pPr>
            <a:r>
              <a:rPr lang="en-US" sz="2000" b="1" dirty="0">
                <a:solidFill>
                  <a:schemeClr val="tx2"/>
                </a:solidFill>
                <a:latin typeface="+mn-lt"/>
                <a:cs typeface="Calibri"/>
              </a:rPr>
              <a:t>All costs related to disposal.</a:t>
            </a:r>
            <a:endParaRPr sz="2000" dirty="0">
              <a:solidFill>
                <a:schemeClr val="tx2"/>
              </a:solidFill>
              <a:latin typeface="+mn-lt"/>
              <a:cs typeface="Calibri"/>
            </a:endParaRPr>
          </a:p>
        </p:txBody>
      </p:sp>
      <p:sp>
        <p:nvSpPr>
          <p:cNvPr id="9" name="object 9"/>
          <p:cNvSpPr txBox="1"/>
          <p:nvPr/>
        </p:nvSpPr>
        <p:spPr>
          <a:xfrm>
            <a:off x="1029652" y="6353507"/>
            <a:ext cx="4911090" cy="224154"/>
          </a:xfrm>
          <a:prstGeom prst="rect">
            <a:avLst/>
          </a:prstGeom>
        </p:spPr>
        <p:txBody>
          <a:bodyPr vert="horz" wrap="square" lIns="0" tIns="0" rIns="0" bIns="0" rtlCol="0">
            <a:spAutoFit/>
          </a:bodyPr>
          <a:lstStyle/>
          <a:p>
            <a:pPr marL="12700">
              <a:lnSpc>
                <a:spcPts val="1645"/>
              </a:lnSpc>
            </a:pPr>
            <a:r>
              <a:rPr sz="1400" dirty="0">
                <a:solidFill>
                  <a:srgbClr val="FFFFFF"/>
                </a:solidFill>
                <a:latin typeface="Arial"/>
                <a:cs typeface="Arial"/>
              </a:rPr>
              <a:t>MAINE</a:t>
            </a:r>
            <a:r>
              <a:rPr sz="1400" spc="10" dirty="0">
                <a:solidFill>
                  <a:srgbClr val="FFFFFF"/>
                </a:solidFill>
                <a:latin typeface="Arial"/>
                <a:cs typeface="Arial"/>
              </a:rPr>
              <a:t> </a:t>
            </a:r>
            <a:r>
              <a:rPr sz="1400" spc="-20" dirty="0">
                <a:solidFill>
                  <a:srgbClr val="FFFFFF"/>
                </a:solidFill>
                <a:latin typeface="Arial"/>
                <a:cs typeface="Arial"/>
              </a:rPr>
              <a:t>DEPARTMENT</a:t>
            </a:r>
            <a:r>
              <a:rPr sz="1400" spc="-65" dirty="0">
                <a:solidFill>
                  <a:srgbClr val="FFFFFF"/>
                </a:solidFill>
                <a:latin typeface="Arial"/>
                <a:cs typeface="Arial"/>
              </a:rPr>
              <a:t> </a:t>
            </a:r>
            <a:r>
              <a:rPr sz="1400" dirty="0">
                <a:solidFill>
                  <a:srgbClr val="FFFFFF"/>
                </a:solidFill>
                <a:latin typeface="Arial"/>
                <a:cs typeface="Arial"/>
              </a:rPr>
              <a:t>OF</a:t>
            </a:r>
            <a:r>
              <a:rPr sz="1400" spc="-10" dirty="0">
                <a:solidFill>
                  <a:srgbClr val="FFFFFF"/>
                </a:solidFill>
                <a:latin typeface="Arial"/>
                <a:cs typeface="Arial"/>
              </a:rPr>
              <a:t> </a:t>
            </a:r>
            <a:r>
              <a:rPr sz="1400" spc="-20" dirty="0">
                <a:solidFill>
                  <a:srgbClr val="FFFFFF"/>
                </a:solidFill>
                <a:latin typeface="Arial"/>
                <a:cs typeface="Arial"/>
              </a:rPr>
              <a:t>ENVIRONMENTAL</a:t>
            </a:r>
            <a:r>
              <a:rPr sz="1400" spc="-70" dirty="0">
                <a:solidFill>
                  <a:srgbClr val="FFFFFF"/>
                </a:solidFill>
                <a:latin typeface="Arial"/>
                <a:cs typeface="Arial"/>
              </a:rPr>
              <a:t> </a:t>
            </a:r>
            <a:r>
              <a:rPr sz="1400" spc="-10" dirty="0">
                <a:solidFill>
                  <a:srgbClr val="FFFFFF"/>
                </a:solidFill>
                <a:latin typeface="Arial"/>
                <a:cs typeface="Arial"/>
              </a:rPr>
              <a:t>PROTECTION</a:t>
            </a:r>
            <a:endParaRPr sz="1400" dirty="0">
              <a:latin typeface="Arial"/>
              <a:cs typeface="Arial"/>
            </a:endParaRPr>
          </a:p>
        </p:txBody>
      </p:sp>
      <p:sp>
        <p:nvSpPr>
          <p:cNvPr id="10" name="object 10"/>
          <p:cNvSpPr txBox="1"/>
          <p:nvPr/>
        </p:nvSpPr>
        <p:spPr>
          <a:xfrm>
            <a:off x="7386358" y="6353507"/>
            <a:ext cx="1604645" cy="224154"/>
          </a:xfrm>
          <a:prstGeom prst="rect">
            <a:avLst/>
          </a:prstGeom>
        </p:spPr>
        <p:txBody>
          <a:bodyPr vert="horz" wrap="square" lIns="0" tIns="0" rIns="0" bIns="0" rtlCol="0">
            <a:spAutoFit/>
          </a:bodyPr>
          <a:lstStyle/>
          <a:p>
            <a:pPr marL="12700">
              <a:lnSpc>
                <a:spcPts val="1645"/>
              </a:lnSpc>
            </a:pPr>
            <a:r>
              <a:rPr sz="1400" spc="-10" dirty="0">
                <a:solidFill>
                  <a:srgbClr val="FFFFFF"/>
                </a:solidFill>
                <a:latin typeface="Arial"/>
                <a:cs typeface="Arial"/>
                <a:hlinkClick r:id="rId3"/>
              </a:rPr>
              <a:t>www.maine.gov/dep</a:t>
            </a:r>
            <a:endParaRPr sz="1400" dirty="0">
              <a:latin typeface="Arial"/>
              <a:cs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prstGeom prst="rect">
            <a:avLst/>
          </a:prstGeom>
        </p:spPr>
        <p:txBody>
          <a:bodyPr vert="horz" wrap="square" lIns="0" tIns="185166" rIns="0" bIns="0" rtlCol="0">
            <a:spAutoFit/>
          </a:bodyPr>
          <a:lstStyle/>
          <a:p>
            <a:pPr marL="2379980">
              <a:lnSpc>
                <a:spcPct val="100000"/>
              </a:lnSpc>
              <a:spcBef>
                <a:spcPts val="100"/>
              </a:spcBef>
            </a:pPr>
            <a:r>
              <a:rPr dirty="0"/>
              <a:t>How</a:t>
            </a:r>
            <a:r>
              <a:rPr spc="-5" dirty="0"/>
              <a:t> </a:t>
            </a:r>
            <a:r>
              <a:rPr dirty="0"/>
              <a:t>to</a:t>
            </a:r>
            <a:r>
              <a:rPr spc="-180" dirty="0"/>
              <a:t> </a:t>
            </a:r>
            <a:r>
              <a:rPr spc="-10" dirty="0"/>
              <a:t>Apply</a:t>
            </a:r>
          </a:p>
        </p:txBody>
      </p:sp>
      <p:sp>
        <p:nvSpPr>
          <p:cNvPr id="2" name="object 2"/>
          <p:cNvSpPr txBox="1"/>
          <p:nvPr/>
        </p:nvSpPr>
        <p:spPr>
          <a:xfrm>
            <a:off x="536257" y="1354328"/>
            <a:ext cx="8046084" cy="4552528"/>
          </a:xfrm>
          <a:prstGeom prst="rect">
            <a:avLst/>
          </a:prstGeom>
        </p:spPr>
        <p:txBody>
          <a:bodyPr vert="horz" wrap="square" lIns="0" tIns="88900" rIns="0" bIns="0" rtlCol="0">
            <a:spAutoFit/>
          </a:bodyPr>
          <a:lstStyle/>
          <a:p>
            <a:pPr marL="354965" marR="140335" indent="-342900">
              <a:lnSpc>
                <a:spcPct val="100000"/>
              </a:lnSpc>
              <a:spcBef>
                <a:spcPts val="605"/>
              </a:spcBef>
              <a:buFont typeface="Arial"/>
              <a:buChar char="•"/>
              <a:tabLst>
                <a:tab pos="354965" algn="l"/>
              </a:tabLst>
            </a:pPr>
            <a:r>
              <a:rPr lang="en-US" sz="2800" dirty="0"/>
              <a:t>State of Maine Office of State Procurement Services has initiated a new process in which applicants must register with the State’s </a:t>
            </a:r>
            <a:r>
              <a:rPr lang="en-US" sz="2800" i="1" u="sng" dirty="0">
                <a:hlinkClick r:id="rId2"/>
              </a:rPr>
              <a:t>Vendor Self-Service System</a:t>
            </a:r>
            <a:r>
              <a:rPr lang="en-US" sz="2800" i="1" dirty="0"/>
              <a:t> </a:t>
            </a:r>
            <a:r>
              <a:rPr lang="en-US" sz="2800" dirty="0"/>
              <a:t>before they can access the current WDG RFP. </a:t>
            </a:r>
          </a:p>
          <a:p>
            <a:pPr marL="12065" marR="140335">
              <a:lnSpc>
                <a:spcPct val="100000"/>
              </a:lnSpc>
              <a:spcBef>
                <a:spcPts val="605"/>
              </a:spcBef>
              <a:tabLst>
                <a:tab pos="354965" algn="l"/>
              </a:tabLst>
            </a:pPr>
            <a:endParaRPr lang="en-US" sz="2800" dirty="0"/>
          </a:p>
          <a:p>
            <a:pPr marL="354965" marR="140335" indent="-342900">
              <a:lnSpc>
                <a:spcPct val="100000"/>
              </a:lnSpc>
              <a:spcBef>
                <a:spcPts val="605"/>
              </a:spcBef>
              <a:buFont typeface="Arial"/>
              <a:buChar char="•"/>
              <a:tabLst>
                <a:tab pos="354965" algn="l"/>
              </a:tabLst>
            </a:pPr>
            <a:r>
              <a:rPr lang="en-US" sz="2800" dirty="0"/>
              <a:t>The following video explains the registration process: </a:t>
            </a:r>
            <a:r>
              <a:rPr lang="en-US" sz="2800" u="sng" dirty="0">
                <a:hlinkClick r:id="rId3"/>
              </a:rPr>
              <a:t>Registering in VSS</a:t>
            </a:r>
            <a:r>
              <a:rPr lang="en-US" sz="2800" dirty="0"/>
              <a:t>. Once you have registered, the next steps are described in this video: </a:t>
            </a:r>
            <a:r>
              <a:rPr lang="en-US" sz="2800" u="sng" dirty="0">
                <a:hlinkClick r:id="rId4"/>
              </a:rPr>
              <a:t>Responding to RFP Solicitations in VSS</a:t>
            </a:r>
            <a:r>
              <a:rPr lang="en-US" sz="2800" i="1" dirty="0"/>
              <a:t>.</a:t>
            </a:r>
            <a:r>
              <a:rPr sz="2800" spc="-25" dirty="0">
                <a:solidFill>
                  <a:srgbClr val="17375E"/>
                </a:solidFill>
                <a:latin typeface="Calibri"/>
                <a:cs typeface="Calibri"/>
              </a:rPr>
              <a:t> </a:t>
            </a:r>
            <a:endParaRPr lang="en-US" sz="2800" spc="-25" dirty="0">
              <a:solidFill>
                <a:srgbClr val="17375E"/>
              </a:solidFill>
              <a:latin typeface="Calibri"/>
              <a:cs typeface="Calibri"/>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313</TotalTime>
  <Words>1181</Words>
  <Application>Microsoft Office PowerPoint</Application>
  <PresentationFormat>On-screen Show (4:3)</PresentationFormat>
  <Paragraphs>109</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Symbol</vt:lpstr>
      <vt:lpstr>Times New Roman</vt:lpstr>
      <vt:lpstr>Office Theme</vt:lpstr>
      <vt:lpstr>Maine’s Solid Waste Diversion Grant Program</vt:lpstr>
      <vt:lpstr>Background</vt:lpstr>
      <vt:lpstr>General Provisions-Notable Items</vt:lpstr>
      <vt:lpstr>Who is Eligible to Apply?</vt:lpstr>
      <vt:lpstr>Eligibility Restriction</vt:lpstr>
      <vt:lpstr>Examples of Eligible Activities</vt:lpstr>
      <vt:lpstr>What is Prioritized?</vt:lpstr>
      <vt:lpstr>What Activities are NOT Eligible?</vt:lpstr>
      <vt:lpstr>How to Apply</vt:lpstr>
      <vt:lpstr>Can I Ask Questions During the RFP?</vt:lpstr>
      <vt:lpstr>Making an Application Stand Out</vt:lpstr>
      <vt:lpstr>Common Pitfalls</vt:lpstr>
      <vt:lpstr>A Final Word on Match…</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Product Stewardship in Maine</dc:title>
  <dc:creator>Pryor, Megan</dc:creator>
  <cp:lastModifiedBy>Chase, Beth</cp:lastModifiedBy>
  <cp:revision>8</cp:revision>
  <dcterms:created xsi:type="dcterms:W3CDTF">2023-06-29T12:14:26Z</dcterms:created>
  <dcterms:modified xsi:type="dcterms:W3CDTF">2026-03-03T14:34:29Z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2022-04-22T00:00:00Z</vt:filetime>
  </property>
  <property fmtid="{D5CDD505-2E9C-101B-9397-08002B2CF9AE}" pid="3" name="Creator">
    <vt:lpwstr>Microsoft® PowerPoint® for Microsoft 365</vt:lpwstr>
  </property>
  <property fmtid="{D5CDD505-2E9C-101B-9397-08002B2CF9AE}" pid="4" name="LastSaved">
    <vt:filetime>2023-06-29T00:00:00Z</vt:filetime>
  </property>
  <property fmtid="{D5CDD505-2E9C-101B-9397-08002B2CF9AE}" pid="5" name="Producer">
    <vt:lpwstr>Microsoft® PowerPoint® for Microsoft 365</vt:lpwstr>
  </property>
</Properties>
</file>